
<file path=[Content_Types].xml><?xml version="1.0" encoding="utf-8"?>
<Types xmlns="http://schemas.openxmlformats.org/package/2006/content-types">
  <Default Extension="png" ContentType="image/png"/>
  <Default Extension="svg" ContentType="image/svg+xml"/>
  <Default Extension="jpeg" ContentType="image/jpeg"/>
  <Default Extension="m4a" ContentType="audio/mp4"/>
  <Default Extension="rels" ContentType="application/vnd.openxmlformats-package.relationships+xml"/>
  <Default Extension="xml" ContentType="application/xml"/>
  <Default Extension="fntdata" ContentType="application/x-fontdata"/>
  <Default Extension="mp4" ContentType="video/mp4"/>
  <Override PartName="/ppt/presentation.xml" ContentType="application/vnd.openxmlformats-officedocument.presentationml.presentation.main+xml"/>
  <Override PartName="/ppt/slides/slide2.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1.xml" ContentType="application/vnd.openxmlformats-officedocument.presentationml.slide+xml"/>
  <Override PartName="/ppt/slides/slide7.xml" ContentType="application/vnd.openxmlformats-officedocument.presentationml.slide+xml"/>
  <Override PartName="/ppt/slides/slide9.xml" ContentType="application/vnd.openxmlformats-officedocument.presentationml.slide+xml"/>
  <Override PartName="/ppt/slides/slide12.xml" ContentType="application/vnd.openxmlformats-officedocument.presentationml.slide+xml"/>
  <Override PartName="/ppt/slides/slide11.xml" ContentType="application/vnd.openxmlformats-officedocument.presentationml.slide+xml"/>
  <Override PartName="/ppt/slides/slide10.xml" ContentType="application/vnd.openxmlformats-officedocument.presentationml.slide+xml"/>
  <Override PartName="/ppt/slides/slide8.xml" ContentType="application/vnd.openxmlformats-officedocument.presentationml.slide+xml"/>
  <Override PartName="/ppt/slideMasters/slideMaster1.xml" ContentType="application/vnd.openxmlformats-officedocument.presentationml.slideMaster+xml"/>
  <Override PartName="/ppt/slideLayouts/slideLayout11.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2.xml" ContentType="application/vnd.openxmlformats-officedocument.presentationml.slideLayout+xml"/>
  <Override PartName="/ppt/slideLayouts/slideLayout8.xml" ContentType="application/vnd.openxmlformats-officedocument.presentationml.slideLayout+xml"/>
  <Override PartName="/ppt/slideLayouts/slideLayout1.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3.xml" ContentType="application/vnd.openxmlformats-officedocument.presentationml.slideLayout+xml"/>
  <Override PartName="/ppt/theme/theme1.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67" r:id="rId4"/>
    <p:sldId id="258" r:id="rId5"/>
    <p:sldId id="259" r:id="rId6"/>
    <p:sldId id="260" r:id="rId7"/>
    <p:sldId id="261" r:id="rId8"/>
    <p:sldId id="262" r:id="rId9"/>
    <p:sldId id="263" r:id="rId10"/>
    <p:sldId id="264" r:id="rId11"/>
    <p:sldId id="265" r:id="rId12"/>
    <p:sldId id="266" r:id="rId13"/>
  </p:sldIdLst>
  <p:sldSz cx="18288000" cy="10287000"/>
  <p:notesSz cx="6858000" cy="9144000"/>
  <p:embeddedFontLst>
    <p:embeddedFont>
      <p:font typeface="Inter Bold"/>
      <p:regular r:id="rId14"/>
    </p:embeddedFont>
    <p:embeddedFont>
      <p:font typeface="Calibri" panose="020F0502020204030204" pitchFamily="34" charset="0"/>
      <p:regular r:id="rId15"/>
      <p:bold r:id="rId16"/>
      <p:italic r:id="rId17"/>
      <p:boldItalic r:id="rId18"/>
    </p:embeddedFont>
    <p:embeddedFont>
      <p:font typeface="Inter"/>
      <p:regular r:id="rId1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3" d="100"/>
          <a:sy n="53" d="100"/>
        </p:scale>
        <p:origin x="24" y="-128"/>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5.fntdata"/><Relationship Id="rId26" Type="http://schemas.openxmlformats.org/officeDocument/2006/relationships/customXml" Target="../customXml/item3.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4.fntdata"/><Relationship Id="rId25" Type="http://schemas.openxmlformats.org/officeDocument/2006/relationships/customXml" Target="../customXml/item2.xml"/><Relationship Id="rId2" Type="http://schemas.openxmlformats.org/officeDocument/2006/relationships/slide" Target="slides/slide1.xml"/><Relationship Id="rId16" Type="http://schemas.openxmlformats.org/officeDocument/2006/relationships/font" Target="fonts/font3.fntdata"/><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ustomXml" Target="../customXml/item1.xml"/><Relationship Id="rId5" Type="http://schemas.openxmlformats.org/officeDocument/2006/relationships/slide" Target="slides/slide4.xml"/><Relationship Id="rId15" Type="http://schemas.openxmlformats.org/officeDocument/2006/relationships/font" Target="fonts/font2.fntdata"/><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1.fntdata"/><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5/3/2024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5/3/2024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5/3/2024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5/3/2024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slideLayout" Target="../slideLayouts/slideLayout7.xml"/><Relationship Id="rId7" Type="http://schemas.openxmlformats.org/officeDocument/2006/relationships/image" Target="../media/image22.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jpe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0.sv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8BDC1"/>
        </a:solidFill>
        <a:effectLst/>
      </p:bgPr>
    </p:bg>
    <p:spTree>
      <p:nvGrpSpPr>
        <p:cNvPr id="1" name=""/>
        <p:cNvGrpSpPr/>
        <p:nvPr/>
      </p:nvGrpSpPr>
      <p:grpSpPr>
        <a:xfrm>
          <a:off x="0" y="0"/>
          <a:ext cx="0" cy="0"/>
          <a:chOff x="0" y="0"/>
          <a:chExt cx="0" cy="0"/>
        </a:xfrm>
      </p:grpSpPr>
      <p:grpSp>
        <p:nvGrpSpPr>
          <p:cNvPr id="2" name="Group 2"/>
          <p:cNvGrpSpPr/>
          <p:nvPr/>
        </p:nvGrpSpPr>
        <p:grpSpPr>
          <a:xfrm>
            <a:off x="155575" y="647700"/>
            <a:ext cx="11068906" cy="9112446"/>
            <a:chOff x="0" y="0"/>
            <a:chExt cx="2915267" cy="2399986"/>
          </a:xfrm>
        </p:grpSpPr>
        <p:sp>
          <p:nvSpPr>
            <p:cNvPr id="3" name="Freeform 3"/>
            <p:cNvSpPr/>
            <p:nvPr/>
          </p:nvSpPr>
          <p:spPr>
            <a:xfrm>
              <a:off x="0" y="0"/>
              <a:ext cx="2915267" cy="2399986"/>
            </a:xfrm>
            <a:custGeom>
              <a:avLst/>
              <a:gdLst/>
              <a:ahLst/>
              <a:cxnLst/>
              <a:rect l="l" t="t" r="r" b="b"/>
              <a:pathLst>
                <a:path w="2915267" h="2399986">
                  <a:moveTo>
                    <a:pt x="0" y="0"/>
                  </a:moveTo>
                  <a:lnTo>
                    <a:pt x="2915267" y="0"/>
                  </a:lnTo>
                  <a:lnTo>
                    <a:pt x="2915267" y="2399986"/>
                  </a:lnTo>
                  <a:lnTo>
                    <a:pt x="0" y="2399986"/>
                  </a:lnTo>
                  <a:close/>
                </a:path>
              </a:pathLst>
            </a:custGeom>
            <a:solidFill>
              <a:srgbClr val="BD1F15"/>
            </a:solidFill>
          </p:spPr>
        </p:sp>
        <p:sp>
          <p:nvSpPr>
            <p:cNvPr id="4" name="TextBox 4"/>
            <p:cNvSpPr txBox="1"/>
            <p:nvPr/>
          </p:nvSpPr>
          <p:spPr>
            <a:xfrm>
              <a:off x="0" y="-38100"/>
              <a:ext cx="2915267" cy="2438086"/>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8117834" y="-1617811"/>
            <a:ext cx="13255481" cy="13255428"/>
            <a:chOff x="0" y="0"/>
            <a:chExt cx="6350000" cy="6349975"/>
          </a:xfrm>
        </p:grpSpPr>
        <p:sp>
          <p:nvSpPr>
            <p:cNvPr id="6" name="Freeform 6"/>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2"/>
              <a:stretch>
                <a:fillRect l="-16666" r="-16666"/>
              </a:stretch>
            </a:blipFill>
          </p:spPr>
        </p:sp>
      </p:grpSp>
      <p:sp>
        <p:nvSpPr>
          <p:cNvPr id="7" name="AutoShape 7"/>
          <p:cNvSpPr/>
          <p:nvPr/>
        </p:nvSpPr>
        <p:spPr>
          <a:xfrm>
            <a:off x="1776574" y="4381500"/>
            <a:ext cx="5305966" cy="0"/>
          </a:xfrm>
          <a:prstGeom prst="line">
            <a:avLst/>
          </a:prstGeom>
          <a:ln w="76200" cap="rnd">
            <a:solidFill>
              <a:srgbClr val="FFFFFF"/>
            </a:solidFill>
            <a:prstDash val="solid"/>
            <a:headEnd type="none" w="sm" len="sm"/>
            <a:tailEnd type="none" w="sm" len="sm"/>
          </a:ln>
        </p:spPr>
      </p:sp>
      <p:sp>
        <p:nvSpPr>
          <p:cNvPr id="8" name="TextBox 8"/>
          <p:cNvSpPr txBox="1"/>
          <p:nvPr/>
        </p:nvSpPr>
        <p:spPr>
          <a:xfrm>
            <a:off x="1504374" y="4467512"/>
            <a:ext cx="5850366" cy="2936665"/>
          </a:xfrm>
          <a:prstGeom prst="rect">
            <a:avLst/>
          </a:prstGeom>
        </p:spPr>
        <p:txBody>
          <a:bodyPr lIns="0" tIns="0" rIns="0" bIns="0" rtlCol="0" anchor="t">
            <a:spAutoFit/>
          </a:bodyPr>
          <a:lstStyle/>
          <a:p>
            <a:pPr algn="ctr">
              <a:lnSpc>
                <a:spcPts val="7666"/>
              </a:lnSpc>
            </a:pPr>
            <a:r>
              <a:rPr lang="en-US" sz="5400" b="1" spc="268" dirty="0">
                <a:solidFill>
                  <a:srgbClr val="FFFFFF"/>
                </a:solidFill>
                <a:latin typeface="Inter Bold"/>
              </a:rPr>
              <a:t>LA I-55 </a:t>
            </a:r>
          </a:p>
          <a:p>
            <a:pPr algn="ctr">
              <a:lnSpc>
                <a:spcPts val="7566"/>
              </a:lnSpc>
            </a:pPr>
            <a:r>
              <a:rPr lang="en-US" sz="5400" b="1" spc="264" dirty="0">
                <a:solidFill>
                  <a:srgbClr val="FFFFFF"/>
                </a:solidFill>
                <a:latin typeface="Inter Bold"/>
              </a:rPr>
              <a:t>SUPER FOG</a:t>
            </a:r>
          </a:p>
          <a:p>
            <a:pPr algn="ctr">
              <a:lnSpc>
                <a:spcPts val="7566"/>
              </a:lnSpc>
            </a:pPr>
            <a:r>
              <a:rPr lang="en-US" sz="5400" b="1" spc="264" dirty="0">
                <a:solidFill>
                  <a:srgbClr val="FFFFFF"/>
                </a:solidFill>
                <a:latin typeface="Inter Bold"/>
              </a:rPr>
              <a:t>INCIDENT</a:t>
            </a:r>
          </a:p>
        </p:txBody>
      </p:sp>
      <p:sp>
        <p:nvSpPr>
          <p:cNvPr id="9" name="TextBox 9"/>
          <p:cNvSpPr txBox="1"/>
          <p:nvPr/>
        </p:nvSpPr>
        <p:spPr>
          <a:xfrm>
            <a:off x="683472" y="7476508"/>
            <a:ext cx="7492172" cy="2000548"/>
          </a:xfrm>
          <a:prstGeom prst="rect">
            <a:avLst/>
          </a:prstGeom>
        </p:spPr>
        <p:txBody>
          <a:bodyPr lIns="0" tIns="0" rIns="0" bIns="0" rtlCol="0" anchor="t">
            <a:spAutoFit/>
          </a:bodyPr>
          <a:lstStyle/>
          <a:p>
            <a:pPr algn="ctr">
              <a:lnSpc>
                <a:spcPts val="3917"/>
              </a:lnSpc>
            </a:pPr>
            <a:endParaRPr lang="en-US" sz="2798" dirty="0" smtClean="0">
              <a:solidFill>
                <a:srgbClr val="FFFFFF"/>
              </a:solidFill>
              <a:latin typeface="Inter"/>
            </a:endParaRPr>
          </a:p>
          <a:p>
            <a:pPr algn="ctr">
              <a:lnSpc>
                <a:spcPts val="3917"/>
              </a:lnSpc>
            </a:pPr>
            <a:r>
              <a:rPr lang="en-US" sz="2798" dirty="0" smtClean="0">
                <a:solidFill>
                  <a:srgbClr val="FFFFFF"/>
                </a:solidFill>
                <a:latin typeface="Inter"/>
              </a:rPr>
              <a:t>Multi-Agency </a:t>
            </a:r>
            <a:r>
              <a:rPr lang="en-US" sz="2798" dirty="0">
                <a:solidFill>
                  <a:srgbClr val="FFFFFF"/>
                </a:solidFill>
                <a:latin typeface="Inter"/>
              </a:rPr>
              <a:t>Response involving partners at the local, parish and state level </a:t>
            </a:r>
          </a:p>
          <a:p>
            <a:pPr algn="ctr">
              <a:lnSpc>
                <a:spcPts val="3917"/>
              </a:lnSpc>
            </a:pPr>
            <a:r>
              <a:rPr lang="en-US" sz="2798" dirty="0">
                <a:solidFill>
                  <a:srgbClr val="FFFFFF"/>
                </a:solidFill>
                <a:latin typeface="Inter"/>
              </a:rPr>
              <a:t>October 23, 2023</a:t>
            </a:r>
          </a:p>
        </p:txBody>
      </p:sp>
      <p:sp>
        <p:nvSpPr>
          <p:cNvPr id="10" name="TextBox 10"/>
          <p:cNvSpPr txBox="1"/>
          <p:nvPr/>
        </p:nvSpPr>
        <p:spPr>
          <a:xfrm>
            <a:off x="924290" y="3746057"/>
            <a:ext cx="7010534" cy="876730"/>
          </a:xfrm>
          <a:prstGeom prst="rect">
            <a:avLst/>
          </a:prstGeom>
        </p:spPr>
        <p:txBody>
          <a:bodyPr lIns="0" tIns="0" rIns="0" bIns="0" rtlCol="0" anchor="t">
            <a:spAutoFit/>
          </a:bodyPr>
          <a:lstStyle/>
          <a:p>
            <a:pPr algn="ctr">
              <a:lnSpc>
                <a:spcPts val="3369"/>
              </a:lnSpc>
            </a:pPr>
            <a:r>
              <a:rPr lang="en-US" sz="3369" spc="117" dirty="0">
                <a:solidFill>
                  <a:srgbClr val="FFFFFF"/>
                </a:solidFill>
                <a:latin typeface="Inter Bold"/>
              </a:rPr>
              <a:t>2024 LEMC PLENARY SESSION</a:t>
            </a:r>
          </a:p>
          <a:p>
            <a:pPr algn="ctr">
              <a:lnSpc>
                <a:spcPts val="3369"/>
              </a:lnSpc>
            </a:pPr>
            <a:endParaRPr lang="en-US" sz="3369" spc="117" dirty="0">
              <a:solidFill>
                <a:srgbClr val="FFFFFF"/>
              </a:solidFill>
              <a:latin typeface="Inter Bold"/>
            </a:endParaRPr>
          </a:p>
        </p:txBody>
      </p:sp>
      <p:pic>
        <p:nvPicPr>
          <p:cNvPr id="11" name="Picture 10"/>
          <p:cNvPicPr>
            <a:picLocks noChangeAspect="1"/>
          </p:cNvPicPr>
          <p:nvPr/>
        </p:nvPicPr>
        <p:blipFill>
          <a:blip r:embed="rId3"/>
          <a:stretch>
            <a:fillRect/>
          </a:stretch>
        </p:blipFill>
        <p:spPr>
          <a:xfrm>
            <a:off x="1737940" y="7658100"/>
            <a:ext cx="5383235" cy="79255"/>
          </a:xfrm>
          <a:prstGeom prst="rect">
            <a:avLst/>
          </a:prstGeom>
        </p:spPr>
      </p:pic>
      <p:sp>
        <p:nvSpPr>
          <p:cNvPr id="12" name="AutoShape 2" descr="Louisiana Emergency Management Conferenc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4" name="Picture 13"/>
          <p:cNvPicPr>
            <a:picLocks noChangeAspect="1"/>
          </p:cNvPicPr>
          <p:nvPr/>
        </p:nvPicPr>
        <p:blipFill>
          <a:blip r:embed="rId4"/>
          <a:stretch>
            <a:fillRect/>
          </a:stretch>
        </p:blipFill>
        <p:spPr>
          <a:xfrm>
            <a:off x="460375" y="597215"/>
            <a:ext cx="3276600" cy="2977491"/>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8BDC1"/>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723900" y="-762000"/>
            <a:ext cx="9867900" cy="8186842"/>
            <a:chOff x="0" y="0"/>
            <a:chExt cx="2598953" cy="2156205"/>
          </a:xfrm>
        </p:grpSpPr>
        <p:sp>
          <p:nvSpPr>
            <p:cNvPr id="3" name="Freeform 3"/>
            <p:cNvSpPr/>
            <p:nvPr/>
          </p:nvSpPr>
          <p:spPr>
            <a:xfrm>
              <a:off x="0" y="0"/>
              <a:ext cx="2598953" cy="2156205"/>
            </a:xfrm>
            <a:custGeom>
              <a:avLst/>
              <a:gdLst/>
              <a:ahLst/>
              <a:cxnLst/>
              <a:rect l="l" t="t" r="r" b="b"/>
              <a:pathLst>
                <a:path w="2598953" h="2156205">
                  <a:moveTo>
                    <a:pt x="0" y="0"/>
                  </a:moveTo>
                  <a:lnTo>
                    <a:pt x="2598953" y="0"/>
                  </a:lnTo>
                  <a:lnTo>
                    <a:pt x="2598953" y="2156205"/>
                  </a:lnTo>
                  <a:lnTo>
                    <a:pt x="0" y="2156205"/>
                  </a:lnTo>
                  <a:close/>
                </a:path>
              </a:pathLst>
            </a:custGeom>
            <a:solidFill>
              <a:srgbClr val="BD1F15"/>
            </a:solidFill>
          </p:spPr>
        </p:sp>
        <p:sp>
          <p:nvSpPr>
            <p:cNvPr id="4" name="TextBox 4"/>
            <p:cNvSpPr txBox="1"/>
            <p:nvPr/>
          </p:nvSpPr>
          <p:spPr>
            <a:xfrm>
              <a:off x="0" y="-38100"/>
              <a:ext cx="2598953" cy="2194305"/>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917609" y="5470787"/>
            <a:ext cx="10061609" cy="5978193"/>
          </a:xfrm>
          <a:custGeom>
            <a:avLst/>
            <a:gdLst/>
            <a:ahLst/>
            <a:cxnLst/>
            <a:rect l="l" t="t" r="r" b="b"/>
            <a:pathLst>
              <a:path w="9242219" h="5978193">
                <a:moveTo>
                  <a:pt x="0" y="0"/>
                </a:moveTo>
                <a:lnTo>
                  <a:pt x="9242219" y="0"/>
                </a:lnTo>
                <a:lnTo>
                  <a:pt x="9242219" y="5978193"/>
                </a:lnTo>
                <a:lnTo>
                  <a:pt x="0" y="5978193"/>
                </a:lnTo>
                <a:lnTo>
                  <a:pt x="0" y="0"/>
                </a:lnTo>
                <a:close/>
              </a:path>
            </a:pathLst>
          </a:custGeom>
          <a:blipFill>
            <a:blip r:embed="rId4"/>
            <a:stretch>
              <a:fillRect t="-7974" b="-7974"/>
            </a:stretch>
          </a:blipFill>
        </p:spPr>
      </p:sp>
      <p:grpSp>
        <p:nvGrpSpPr>
          <p:cNvPr id="6" name="Group 6"/>
          <p:cNvGrpSpPr>
            <a:grpSpLocks noChangeAspect="1"/>
          </p:cNvGrpSpPr>
          <p:nvPr/>
        </p:nvGrpSpPr>
        <p:grpSpPr>
          <a:xfrm>
            <a:off x="10196834" y="843812"/>
            <a:ext cx="2082085" cy="2082085"/>
            <a:chOff x="0" y="0"/>
            <a:chExt cx="13884457" cy="13884457"/>
          </a:xfrm>
        </p:grpSpPr>
        <p:sp>
          <p:nvSpPr>
            <p:cNvPr id="7" name="Freeform 7"/>
            <p:cNvSpPr/>
            <p:nvPr/>
          </p:nvSpPr>
          <p:spPr>
            <a:xfrm>
              <a:off x="-342874" y="-11125"/>
              <a:ext cx="14570202" cy="13906705"/>
            </a:xfrm>
            <a:custGeom>
              <a:avLst/>
              <a:gdLst/>
              <a:ahLst/>
              <a:cxnLst/>
              <a:rect l="l" t="t" r="r" b="b"/>
              <a:pathLst>
                <a:path w="14570202" h="13906705">
                  <a:moveTo>
                    <a:pt x="7285101" y="11125"/>
                  </a:moveTo>
                  <a:cubicBezTo>
                    <a:pt x="4797487" y="0"/>
                    <a:pt x="2494061" y="1320743"/>
                    <a:pt x="1247030" y="3473245"/>
                  </a:cubicBezTo>
                  <a:cubicBezTo>
                    <a:pt x="0" y="5625748"/>
                    <a:pt x="0" y="8280957"/>
                    <a:pt x="1247030" y="10433459"/>
                  </a:cubicBezTo>
                  <a:cubicBezTo>
                    <a:pt x="2494061" y="12585962"/>
                    <a:pt x="4797487" y="13906705"/>
                    <a:pt x="7285101" y="13895580"/>
                  </a:cubicBezTo>
                  <a:cubicBezTo>
                    <a:pt x="9772716" y="13906705"/>
                    <a:pt x="12076142" y="12585962"/>
                    <a:pt x="13323172" y="10433459"/>
                  </a:cubicBezTo>
                  <a:cubicBezTo>
                    <a:pt x="14570202" y="8280957"/>
                    <a:pt x="14570202" y="5625748"/>
                    <a:pt x="13323172" y="3473245"/>
                  </a:cubicBezTo>
                  <a:cubicBezTo>
                    <a:pt x="12076142" y="1320743"/>
                    <a:pt x="9772716" y="0"/>
                    <a:pt x="7285101" y="11125"/>
                  </a:cubicBezTo>
                  <a:close/>
                </a:path>
              </a:pathLst>
            </a:custGeom>
            <a:solidFill>
              <a:srgbClr val="BD1F15"/>
            </a:solidFill>
          </p:spPr>
        </p:sp>
        <p:sp>
          <p:nvSpPr>
            <p:cNvPr id="8" name="Freeform 8"/>
            <p:cNvSpPr/>
            <p:nvPr/>
          </p:nvSpPr>
          <p:spPr>
            <a:xfrm>
              <a:off x="-254486" y="73238"/>
              <a:ext cx="14393428" cy="13737980"/>
            </a:xfrm>
            <a:custGeom>
              <a:avLst/>
              <a:gdLst/>
              <a:ahLst/>
              <a:cxnLst/>
              <a:rect l="l" t="t" r="r" b="b"/>
              <a:pathLst>
                <a:path w="14393428" h="13737980">
                  <a:moveTo>
                    <a:pt x="7196713" y="10990"/>
                  </a:moveTo>
                  <a:cubicBezTo>
                    <a:pt x="4739280" y="0"/>
                    <a:pt x="2463801" y="1304718"/>
                    <a:pt x="1231900" y="3431105"/>
                  </a:cubicBezTo>
                  <a:cubicBezTo>
                    <a:pt x="0" y="5557493"/>
                    <a:pt x="0" y="8180486"/>
                    <a:pt x="1231900" y="10306873"/>
                  </a:cubicBezTo>
                  <a:cubicBezTo>
                    <a:pt x="2463801" y="12433261"/>
                    <a:pt x="4739280" y="13737979"/>
                    <a:pt x="7196713" y="13726989"/>
                  </a:cubicBezTo>
                  <a:cubicBezTo>
                    <a:pt x="9654147" y="13737979"/>
                    <a:pt x="11929626" y="12433261"/>
                    <a:pt x="13161527" y="10306873"/>
                  </a:cubicBezTo>
                  <a:cubicBezTo>
                    <a:pt x="14393428" y="8180486"/>
                    <a:pt x="14393428" y="5557493"/>
                    <a:pt x="13161527" y="3431105"/>
                  </a:cubicBezTo>
                  <a:cubicBezTo>
                    <a:pt x="11929626" y="1304718"/>
                    <a:pt x="9654147" y="0"/>
                    <a:pt x="7196713" y="10990"/>
                  </a:cubicBezTo>
                  <a:close/>
                </a:path>
              </a:pathLst>
            </a:custGeom>
            <a:blipFill>
              <a:blip r:embed="rId5"/>
              <a:stretch>
                <a:fillRect l="-38700" r="-38700"/>
              </a:stretch>
            </a:blipFill>
          </p:spPr>
        </p:sp>
      </p:grpSp>
      <p:grpSp>
        <p:nvGrpSpPr>
          <p:cNvPr id="9" name="Group 9"/>
          <p:cNvGrpSpPr>
            <a:grpSpLocks noChangeAspect="1"/>
          </p:cNvGrpSpPr>
          <p:nvPr/>
        </p:nvGrpSpPr>
        <p:grpSpPr>
          <a:xfrm>
            <a:off x="10196834" y="4081672"/>
            <a:ext cx="2082085" cy="2082085"/>
            <a:chOff x="0" y="0"/>
            <a:chExt cx="13884457" cy="13884457"/>
          </a:xfrm>
        </p:grpSpPr>
        <p:sp>
          <p:nvSpPr>
            <p:cNvPr id="10" name="Freeform 10"/>
            <p:cNvSpPr/>
            <p:nvPr/>
          </p:nvSpPr>
          <p:spPr>
            <a:xfrm>
              <a:off x="-342874" y="-11125"/>
              <a:ext cx="14570202" cy="13906705"/>
            </a:xfrm>
            <a:custGeom>
              <a:avLst/>
              <a:gdLst/>
              <a:ahLst/>
              <a:cxnLst/>
              <a:rect l="l" t="t" r="r" b="b"/>
              <a:pathLst>
                <a:path w="14570202" h="13906705">
                  <a:moveTo>
                    <a:pt x="7285101" y="11125"/>
                  </a:moveTo>
                  <a:cubicBezTo>
                    <a:pt x="4797487" y="0"/>
                    <a:pt x="2494061" y="1320743"/>
                    <a:pt x="1247030" y="3473245"/>
                  </a:cubicBezTo>
                  <a:cubicBezTo>
                    <a:pt x="0" y="5625748"/>
                    <a:pt x="0" y="8280957"/>
                    <a:pt x="1247030" y="10433459"/>
                  </a:cubicBezTo>
                  <a:cubicBezTo>
                    <a:pt x="2494061" y="12585962"/>
                    <a:pt x="4797487" y="13906705"/>
                    <a:pt x="7285101" y="13895580"/>
                  </a:cubicBezTo>
                  <a:cubicBezTo>
                    <a:pt x="9772716" y="13906705"/>
                    <a:pt x="12076142" y="12585962"/>
                    <a:pt x="13323172" y="10433459"/>
                  </a:cubicBezTo>
                  <a:cubicBezTo>
                    <a:pt x="14570202" y="8280957"/>
                    <a:pt x="14570202" y="5625748"/>
                    <a:pt x="13323172" y="3473245"/>
                  </a:cubicBezTo>
                  <a:cubicBezTo>
                    <a:pt x="12076142" y="1320743"/>
                    <a:pt x="9772716" y="0"/>
                    <a:pt x="7285101" y="11125"/>
                  </a:cubicBezTo>
                  <a:close/>
                </a:path>
              </a:pathLst>
            </a:custGeom>
            <a:solidFill>
              <a:srgbClr val="BD1F15"/>
            </a:solidFill>
          </p:spPr>
        </p:sp>
        <p:sp>
          <p:nvSpPr>
            <p:cNvPr id="11" name="Freeform 11"/>
            <p:cNvSpPr/>
            <p:nvPr/>
          </p:nvSpPr>
          <p:spPr>
            <a:xfrm>
              <a:off x="-254486" y="73238"/>
              <a:ext cx="14393428" cy="13737980"/>
            </a:xfrm>
            <a:custGeom>
              <a:avLst/>
              <a:gdLst/>
              <a:ahLst/>
              <a:cxnLst/>
              <a:rect l="l" t="t" r="r" b="b"/>
              <a:pathLst>
                <a:path w="14393428" h="13737980">
                  <a:moveTo>
                    <a:pt x="7196713" y="10990"/>
                  </a:moveTo>
                  <a:cubicBezTo>
                    <a:pt x="4739280" y="0"/>
                    <a:pt x="2463801" y="1304718"/>
                    <a:pt x="1231900" y="3431105"/>
                  </a:cubicBezTo>
                  <a:cubicBezTo>
                    <a:pt x="0" y="5557493"/>
                    <a:pt x="0" y="8180486"/>
                    <a:pt x="1231900" y="10306873"/>
                  </a:cubicBezTo>
                  <a:cubicBezTo>
                    <a:pt x="2463801" y="12433261"/>
                    <a:pt x="4739280" y="13737979"/>
                    <a:pt x="7196713" y="13726989"/>
                  </a:cubicBezTo>
                  <a:cubicBezTo>
                    <a:pt x="9654147" y="13737979"/>
                    <a:pt x="11929626" y="12433261"/>
                    <a:pt x="13161527" y="10306873"/>
                  </a:cubicBezTo>
                  <a:cubicBezTo>
                    <a:pt x="14393428" y="8180486"/>
                    <a:pt x="14393428" y="5557493"/>
                    <a:pt x="13161527" y="3431105"/>
                  </a:cubicBezTo>
                  <a:cubicBezTo>
                    <a:pt x="11929626" y="1304718"/>
                    <a:pt x="9654147" y="0"/>
                    <a:pt x="7196713" y="10990"/>
                  </a:cubicBezTo>
                  <a:close/>
                </a:path>
              </a:pathLst>
            </a:custGeom>
            <a:blipFill>
              <a:blip r:embed="rId6"/>
              <a:stretch>
                <a:fillRect l="-16124" t="-12736" r="223"/>
              </a:stretch>
            </a:blipFill>
          </p:spPr>
        </p:sp>
      </p:grpSp>
      <p:grpSp>
        <p:nvGrpSpPr>
          <p:cNvPr id="12" name="Group 12"/>
          <p:cNvGrpSpPr>
            <a:grpSpLocks noChangeAspect="1"/>
          </p:cNvGrpSpPr>
          <p:nvPr/>
        </p:nvGrpSpPr>
        <p:grpSpPr>
          <a:xfrm>
            <a:off x="10349234" y="7237693"/>
            <a:ext cx="2082085" cy="2082085"/>
            <a:chOff x="0" y="0"/>
            <a:chExt cx="13884457" cy="13884457"/>
          </a:xfrm>
        </p:grpSpPr>
        <p:sp>
          <p:nvSpPr>
            <p:cNvPr id="13" name="Freeform 13"/>
            <p:cNvSpPr/>
            <p:nvPr/>
          </p:nvSpPr>
          <p:spPr>
            <a:xfrm>
              <a:off x="-342874" y="-11125"/>
              <a:ext cx="14570202" cy="13906705"/>
            </a:xfrm>
            <a:custGeom>
              <a:avLst/>
              <a:gdLst/>
              <a:ahLst/>
              <a:cxnLst/>
              <a:rect l="l" t="t" r="r" b="b"/>
              <a:pathLst>
                <a:path w="14570202" h="13906705">
                  <a:moveTo>
                    <a:pt x="7285101" y="11125"/>
                  </a:moveTo>
                  <a:cubicBezTo>
                    <a:pt x="4797487" y="0"/>
                    <a:pt x="2494061" y="1320743"/>
                    <a:pt x="1247030" y="3473245"/>
                  </a:cubicBezTo>
                  <a:cubicBezTo>
                    <a:pt x="0" y="5625748"/>
                    <a:pt x="0" y="8280957"/>
                    <a:pt x="1247030" y="10433459"/>
                  </a:cubicBezTo>
                  <a:cubicBezTo>
                    <a:pt x="2494061" y="12585962"/>
                    <a:pt x="4797487" y="13906705"/>
                    <a:pt x="7285101" y="13895580"/>
                  </a:cubicBezTo>
                  <a:cubicBezTo>
                    <a:pt x="9772716" y="13906705"/>
                    <a:pt x="12076142" y="12585962"/>
                    <a:pt x="13323172" y="10433459"/>
                  </a:cubicBezTo>
                  <a:cubicBezTo>
                    <a:pt x="14570202" y="8280957"/>
                    <a:pt x="14570202" y="5625748"/>
                    <a:pt x="13323172" y="3473245"/>
                  </a:cubicBezTo>
                  <a:cubicBezTo>
                    <a:pt x="12076142" y="1320743"/>
                    <a:pt x="9772716" y="0"/>
                    <a:pt x="7285101" y="11125"/>
                  </a:cubicBezTo>
                  <a:close/>
                </a:path>
              </a:pathLst>
            </a:custGeom>
            <a:solidFill>
              <a:srgbClr val="BD1F15"/>
            </a:solidFill>
          </p:spPr>
        </p:sp>
        <p:sp>
          <p:nvSpPr>
            <p:cNvPr id="14" name="Freeform 14"/>
            <p:cNvSpPr/>
            <p:nvPr/>
          </p:nvSpPr>
          <p:spPr>
            <a:xfrm>
              <a:off x="-254486" y="73238"/>
              <a:ext cx="14393428" cy="13737980"/>
            </a:xfrm>
            <a:custGeom>
              <a:avLst/>
              <a:gdLst/>
              <a:ahLst/>
              <a:cxnLst/>
              <a:rect l="l" t="t" r="r" b="b"/>
              <a:pathLst>
                <a:path w="14393428" h="13737980">
                  <a:moveTo>
                    <a:pt x="7196713" y="10990"/>
                  </a:moveTo>
                  <a:cubicBezTo>
                    <a:pt x="4739280" y="0"/>
                    <a:pt x="2463801" y="1304718"/>
                    <a:pt x="1231900" y="3431105"/>
                  </a:cubicBezTo>
                  <a:cubicBezTo>
                    <a:pt x="0" y="5557493"/>
                    <a:pt x="0" y="8180486"/>
                    <a:pt x="1231900" y="10306873"/>
                  </a:cubicBezTo>
                  <a:cubicBezTo>
                    <a:pt x="2463801" y="12433261"/>
                    <a:pt x="4739280" y="13737979"/>
                    <a:pt x="7196713" y="13726989"/>
                  </a:cubicBezTo>
                  <a:cubicBezTo>
                    <a:pt x="9654147" y="13737979"/>
                    <a:pt x="11929626" y="12433261"/>
                    <a:pt x="13161527" y="10306873"/>
                  </a:cubicBezTo>
                  <a:cubicBezTo>
                    <a:pt x="14393428" y="8180486"/>
                    <a:pt x="14393428" y="5557493"/>
                    <a:pt x="13161527" y="3431105"/>
                  </a:cubicBezTo>
                  <a:cubicBezTo>
                    <a:pt x="11929626" y="1304718"/>
                    <a:pt x="9654147" y="0"/>
                    <a:pt x="7196713" y="10990"/>
                  </a:cubicBezTo>
                  <a:close/>
                </a:path>
              </a:pathLst>
            </a:custGeom>
            <a:blipFill>
              <a:blip r:embed="rId7"/>
              <a:stretch>
                <a:fillRect l="-38700" r="-38700"/>
              </a:stretch>
            </a:blipFill>
          </p:spPr>
        </p:sp>
      </p:grpSp>
      <p:sp>
        <p:nvSpPr>
          <p:cNvPr id="15" name="TextBox 15"/>
          <p:cNvSpPr txBox="1"/>
          <p:nvPr/>
        </p:nvSpPr>
        <p:spPr>
          <a:xfrm>
            <a:off x="155370" y="948587"/>
            <a:ext cx="8571374" cy="2273634"/>
          </a:xfrm>
          <a:prstGeom prst="rect">
            <a:avLst/>
          </a:prstGeom>
        </p:spPr>
        <p:txBody>
          <a:bodyPr lIns="0" tIns="0" rIns="0" bIns="0" rtlCol="0" anchor="t">
            <a:spAutoFit/>
          </a:bodyPr>
          <a:lstStyle/>
          <a:p>
            <a:pPr algn="ctr">
              <a:lnSpc>
                <a:spcPts val="5888"/>
              </a:lnSpc>
            </a:pPr>
            <a:r>
              <a:rPr lang="en-US" sz="5888" spc="206">
                <a:solidFill>
                  <a:srgbClr val="FFFFFF"/>
                </a:solidFill>
                <a:latin typeface="Inter Bold"/>
              </a:rPr>
              <a:t>RISK ASSESSMENT </a:t>
            </a:r>
          </a:p>
          <a:p>
            <a:pPr algn="ctr">
              <a:lnSpc>
                <a:spcPts val="5888"/>
              </a:lnSpc>
            </a:pPr>
            <a:r>
              <a:rPr lang="en-US" sz="5888" spc="206">
                <a:solidFill>
                  <a:srgbClr val="FFFFFF"/>
                </a:solidFill>
                <a:latin typeface="Inter Bold"/>
              </a:rPr>
              <a:t>&amp; CONTINGENCY PLANNING</a:t>
            </a:r>
          </a:p>
        </p:txBody>
      </p:sp>
      <p:sp>
        <p:nvSpPr>
          <p:cNvPr id="16" name="TextBox 16"/>
          <p:cNvSpPr txBox="1"/>
          <p:nvPr/>
        </p:nvSpPr>
        <p:spPr>
          <a:xfrm>
            <a:off x="722518" y="3274271"/>
            <a:ext cx="7797184" cy="1709468"/>
          </a:xfrm>
          <a:prstGeom prst="rect">
            <a:avLst/>
          </a:prstGeom>
        </p:spPr>
        <p:txBody>
          <a:bodyPr lIns="0" tIns="0" rIns="0" bIns="0" rtlCol="0" anchor="t">
            <a:spAutoFit/>
          </a:bodyPr>
          <a:lstStyle/>
          <a:p>
            <a:pPr algn="ctr">
              <a:lnSpc>
                <a:spcPts val="3427"/>
              </a:lnSpc>
            </a:pPr>
            <a:r>
              <a:rPr lang="en-US" sz="2448">
                <a:solidFill>
                  <a:srgbClr val="FFFFFF"/>
                </a:solidFill>
                <a:latin typeface="Inter"/>
              </a:rPr>
              <a:t>Potential risks those stuck on interstate, those traveling that pathway - what were  challenges and discuss the problem solving  strategies to resolve those issues</a:t>
            </a:r>
          </a:p>
        </p:txBody>
      </p:sp>
      <p:sp>
        <p:nvSpPr>
          <p:cNvPr id="17" name="TextBox 17"/>
          <p:cNvSpPr txBox="1"/>
          <p:nvPr/>
        </p:nvSpPr>
        <p:spPr>
          <a:xfrm>
            <a:off x="13116923" y="1644175"/>
            <a:ext cx="4643171" cy="986155"/>
          </a:xfrm>
          <a:prstGeom prst="rect">
            <a:avLst/>
          </a:prstGeom>
        </p:spPr>
        <p:txBody>
          <a:bodyPr lIns="0" tIns="0" rIns="0" bIns="0" rtlCol="0" anchor="t">
            <a:spAutoFit/>
          </a:bodyPr>
          <a:lstStyle/>
          <a:p>
            <a:pPr>
              <a:lnSpc>
                <a:spcPts val="3919"/>
              </a:lnSpc>
            </a:pPr>
            <a:r>
              <a:rPr lang="en-US" sz="2799">
                <a:solidFill>
                  <a:srgbClr val="4A4640"/>
                </a:solidFill>
                <a:latin typeface="Inter"/>
              </a:rPr>
              <a:t>Safely transition those in crash way to safe ground</a:t>
            </a:r>
          </a:p>
        </p:txBody>
      </p:sp>
      <p:sp>
        <p:nvSpPr>
          <p:cNvPr id="18" name="TextBox 18"/>
          <p:cNvSpPr txBox="1"/>
          <p:nvPr/>
        </p:nvSpPr>
        <p:spPr>
          <a:xfrm>
            <a:off x="13116923" y="4698445"/>
            <a:ext cx="4142377" cy="1481455"/>
          </a:xfrm>
          <a:prstGeom prst="rect">
            <a:avLst/>
          </a:prstGeom>
        </p:spPr>
        <p:txBody>
          <a:bodyPr lIns="0" tIns="0" rIns="0" bIns="0" rtlCol="0" anchor="t">
            <a:spAutoFit/>
          </a:bodyPr>
          <a:lstStyle/>
          <a:p>
            <a:pPr>
              <a:lnSpc>
                <a:spcPts val="3919"/>
              </a:lnSpc>
            </a:pPr>
            <a:r>
              <a:rPr lang="en-US" sz="2799">
                <a:solidFill>
                  <a:srgbClr val="4A4640"/>
                </a:solidFill>
                <a:latin typeface="Inter"/>
              </a:rPr>
              <a:t>Communicating to divert traffic from the area</a:t>
            </a:r>
          </a:p>
        </p:txBody>
      </p:sp>
      <p:sp>
        <p:nvSpPr>
          <p:cNvPr id="19" name="TextBox 19"/>
          <p:cNvSpPr txBox="1"/>
          <p:nvPr/>
        </p:nvSpPr>
        <p:spPr>
          <a:xfrm>
            <a:off x="13116923" y="1166639"/>
            <a:ext cx="5046052" cy="469900"/>
          </a:xfrm>
          <a:prstGeom prst="rect">
            <a:avLst/>
          </a:prstGeom>
        </p:spPr>
        <p:txBody>
          <a:bodyPr lIns="0" tIns="0" rIns="0" bIns="0" rtlCol="0" anchor="t">
            <a:spAutoFit/>
          </a:bodyPr>
          <a:lstStyle/>
          <a:p>
            <a:pPr>
              <a:lnSpc>
                <a:spcPts val="3500"/>
              </a:lnSpc>
            </a:pPr>
            <a:r>
              <a:rPr lang="en-US" sz="3500">
                <a:solidFill>
                  <a:srgbClr val="4A4640"/>
                </a:solidFill>
                <a:latin typeface="Inter Bold"/>
              </a:rPr>
              <a:t>Stuck and Non-Injured</a:t>
            </a:r>
          </a:p>
        </p:txBody>
      </p:sp>
      <p:sp>
        <p:nvSpPr>
          <p:cNvPr id="20" name="TextBox 20"/>
          <p:cNvSpPr txBox="1"/>
          <p:nvPr/>
        </p:nvSpPr>
        <p:spPr>
          <a:xfrm>
            <a:off x="13116923" y="3749301"/>
            <a:ext cx="5046052" cy="908050"/>
          </a:xfrm>
          <a:prstGeom prst="rect">
            <a:avLst/>
          </a:prstGeom>
        </p:spPr>
        <p:txBody>
          <a:bodyPr lIns="0" tIns="0" rIns="0" bIns="0" rtlCol="0" anchor="t">
            <a:spAutoFit/>
          </a:bodyPr>
          <a:lstStyle/>
          <a:p>
            <a:pPr>
              <a:lnSpc>
                <a:spcPts val="3500"/>
              </a:lnSpc>
            </a:pPr>
            <a:r>
              <a:rPr lang="en-US" sz="3500">
                <a:solidFill>
                  <a:srgbClr val="4A4640"/>
                </a:solidFill>
                <a:latin typeface="Inter Bold"/>
              </a:rPr>
              <a:t>Travelers heading that   Directions</a:t>
            </a:r>
          </a:p>
        </p:txBody>
      </p:sp>
      <p:sp>
        <p:nvSpPr>
          <p:cNvPr id="21" name="TextBox 21"/>
          <p:cNvSpPr txBox="1"/>
          <p:nvPr/>
        </p:nvSpPr>
        <p:spPr>
          <a:xfrm>
            <a:off x="13116923" y="7752320"/>
            <a:ext cx="4142377" cy="986155"/>
          </a:xfrm>
          <a:prstGeom prst="rect">
            <a:avLst/>
          </a:prstGeom>
        </p:spPr>
        <p:txBody>
          <a:bodyPr lIns="0" tIns="0" rIns="0" bIns="0" rtlCol="0" anchor="t">
            <a:spAutoFit/>
          </a:bodyPr>
          <a:lstStyle/>
          <a:p>
            <a:pPr>
              <a:lnSpc>
                <a:spcPts val="3919"/>
              </a:lnSpc>
            </a:pPr>
            <a:r>
              <a:rPr lang="en-US" sz="2799">
                <a:solidFill>
                  <a:srgbClr val="4A4640"/>
                </a:solidFill>
                <a:latin typeface="Inter"/>
              </a:rPr>
              <a:t>Containment of other hazards</a:t>
            </a:r>
          </a:p>
        </p:txBody>
      </p:sp>
      <p:sp>
        <p:nvSpPr>
          <p:cNvPr id="22" name="TextBox 22"/>
          <p:cNvSpPr txBox="1"/>
          <p:nvPr/>
        </p:nvSpPr>
        <p:spPr>
          <a:xfrm>
            <a:off x="13116923" y="7195607"/>
            <a:ext cx="3518112" cy="515620"/>
          </a:xfrm>
          <a:prstGeom prst="rect">
            <a:avLst/>
          </a:prstGeom>
        </p:spPr>
        <p:txBody>
          <a:bodyPr lIns="0" tIns="0" rIns="0" bIns="0" rtlCol="0" anchor="t">
            <a:spAutoFit/>
          </a:bodyPr>
          <a:lstStyle/>
          <a:p>
            <a:pPr>
              <a:lnSpc>
                <a:spcPts val="3800"/>
              </a:lnSpc>
            </a:pPr>
            <a:r>
              <a:rPr lang="en-US" sz="3800">
                <a:solidFill>
                  <a:srgbClr val="4A4640"/>
                </a:solidFill>
                <a:latin typeface="Inter Bold"/>
              </a:rPr>
              <a:t>Flares Up</a:t>
            </a:r>
          </a:p>
        </p:txBody>
      </p:sp>
      <p:pic>
        <p:nvPicPr>
          <p:cNvPr id="23" name="voicemail-1292107564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214902" y="981807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1200" fill="hold"/>
                                        <p:tgtEl>
                                          <p:spTgt spid="23"/>
                                        </p:tgtEl>
                                      </p:cBhvr>
                                    </p:cmd>
                                  </p:childTnLst>
                                </p:cTn>
                              </p:par>
                            </p:childTnLst>
                          </p:cTn>
                        </p:par>
                      </p:childTnLst>
                    </p:cTn>
                  </p:par>
                </p:childTnLst>
              </p:cTn>
              <p:nextCondLst>
                <p:cond evt="onClick" delay="0">
                  <p:tgtEl>
                    <p:spTgt spid="23"/>
                  </p:tgtEl>
                </p:cond>
              </p:nextCondLst>
            </p:seq>
            <p:audio>
              <p:cMediaNode vol="80000" mute="1">
                <p:cTn id="7" fill="hold" display="0">
                  <p:stCondLst>
                    <p:cond delay="indefinite"/>
                  </p:stCondLst>
                  <p:endCondLst>
                    <p:cond evt="onStopAudio" delay="0">
                      <p:tgtEl>
                        <p:sldTgt/>
                      </p:tgtEl>
                    </p:cond>
                  </p:endCondLst>
                </p:cTn>
                <p:tgtEl>
                  <p:spTgt spid="2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BD1F15"/>
        </a:solidFill>
        <a:effectLst/>
      </p:bgPr>
    </p:bg>
    <p:spTree>
      <p:nvGrpSpPr>
        <p:cNvPr id="1" name=""/>
        <p:cNvGrpSpPr/>
        <p:nvPr/>
      </p:nvGrpSpPr>
      <p:grpSpPr>
        <a:xfrm>
          <a:off x="0" y="0"/>
          <a:ext cx="0" cy="0"/>
          <a:chOff x="0" y="0"/>
          <a:chExt cx="0" cy="0"/>
        </a:xfrm>
      </p:grpSpPr>
      <p:sp>
        <p:nvSpPr>
          <p:cNvPr id="2" name="TextBox 2"/>
          <p:cNvSpPr txBox="1"/>
          <p:nvPr/>
        </p:nvSpPr>
        <p:spPr>
          <a:xfrm>
            <a:off x="302562" y="3324921"/>
            <a:ext cx="8957428" cy="790368"/>
          </a:xfrm>
          <a:prstGeom prst="rect">
            <a:avLst/>
          </a:prstGeom>
        </p:spPr>
        <p:txBody>
          <a:bodyPr lIns="0" tIns="0" rIns="0" bIns="0" rtlCol="0" anchor="t">
            <a:spAutoFit/>
          </a:bodyPr>
          <a:lstStyle/>
          <a:p>
            <a:pPr>
              <a:lnSpc>
                <a:spcPts val="5991"/>
              </a:lnSpc>
            </a:pPr>
            <a:r>
              <a:rPr lang="en-US" sz="5991" spc="209">
                <a:solidFill>
                  <a:srgbClr val="FFFFFF"/>
                </a:solidFill>
                <a:latin typeface="Inter Bold"/>
              </a:rPr>
              <a:t>RECOMMENDATIONS</a:t>
            </a:r>
          </a:p>
        </p:txBody>
      </p:sp>
      <p:grpSp>
        <p:nvGrpSpPr>
          <p:cNvPr id="3" name="Group 3"/>
          <p:cNvGrpSpPr/>
          <p:nvPr/>
        </p:nvGrpSpPr>
        <p:grpSpPr>
          <a:xfrm>
            <a:off x="9144000" y="0"/>
            <a:ext cx="4572000" cy="5143500"/>
            <a:chOff x="0" y="0"/>
            <a:chExt cx="1204148" cy="1354667"/>
          </a:xfrm>
        </p:grpSpPr>
        <p:sp>
          <p:nvSpPr>
            <p:cNvPr id="4" name="Freeform 4"/>
            <p:cNvSpPr/>
            <p:nvPr/>
          </p:nvSpPr>
          <p:spPr>
            <a:xfrm>
              <a:off x="0" y="0"/>
              <a:ext cx="1204148" cy="1354667"/>
            </a:xfrm>
            <a:custGeom>
              <a:avLst/>
              <a:gdLst/>
              <a:ahLst/>
              <a:cxnLst/>
              <a:rect l="l" t="t" r="r" b="b"/>
              <a:pathLst>
                <a:path w="1204148" h="1354667">
                  <a:moveTo>
                    <a:pt x="0" y="0"/>
                  </a:moveTo>
                  <a:lnTo>
                    <a:pt x="1204148" y="0"/>
                  </a:lnTo>
                  <a:lnTo>
                    <a:pt x="1204148" y="1354667"/>
                  </a:lnTo>
                  <a:lnTo>
                    <a:pt x="0" y="1354667"/>
                  </a:lnTo>
                  <a:close/>
                </a:path>
              </a:pathLst>
            </a:custGeom>
            <a:solidFill>
              <a:srgbClr val="FFFFFF"/>
            </a:solidFill>
          </p:spPr>
        </p:sp>
        <p:sp>
          <p:nvSpPr>
            <p:cNvPr id="5" name="TextBox 5"/>
            <p:cNvSpPr txBox="1"/>
            <p:nvPr/>
          </p:nvSpPr>
          <p:spPr>
            <a:xfrm>
              <a:off x="0" y="-38100"/>
              <a:ext cx="1204148" cy="1392767"/>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a:off x="13716000" y="5143500"/>
            <a:ext cx="4572000" cy="5143500"/>
            <a:chOff x="0" y="0"/>
            <a:chExt cx="1204148" cy="1354667"/>
          </a:xfrm>
        </p:grpSpPr>
        <p:sp>
          <p:nvSpPr>
            <p:cNvPr id="7" name="Freeform 7"/>
            <p:cNvSpPr/>
            <p:nvPr/>
          </p:nvSpPr>
          <p:spPr>
            <a:xfrm>
              <a:off x="0" y="0"/>
              <a:ext cx="1204148" cy="1354667"/>
            </a:xfrm>
            <a:custGeom>
              <a:avLst/>
              <a:gdLst/>
              <a:ahLst/>
              <a:cxnLst/>
              <a:rect l="l" t="t" r="r" b="b"/>
              <a:pathLst>
                <a:path w="1204148" h="1354667">
                  <a:moveTo>
                    <a:pt x="0" y="0"/>
                  </a:moveTo>
                  <a:lnTo>
                    <a:pt x="1204148" y="0"/>
                  </a:lnTo>
                  <a:lnTo>
                    <a:pt x="1204148" y="1354667"/>
                  </a:lnTo>
                  <a:lnTo>
                    <a:pt x="0" y="1354667"/>
                  </a:lnTo>
                  <a:close/>
                </a:path>
              </a:pathLst>
            </a:custGeom>
            <a:solidFill>
              <a:srgbClr val="FFFFFF"/>
            </a:solidFill>
          </p:spPr>
        </p:sp>
        <p:sp>
          <p:nvSpPr>
            <p:cNvPr id="8" name="TextBox 8"/>
            <p:cNvSpPr txBox="1"/>
            <p:nvPr/>
          </p:nvSpPr>
          <p:spPr>
            <a:xfrm>
              <a:off x="0" y="-38100"/>
              <a:ext cx="1204148" cy="1392767"/>
            </a:xfrm>
            <a:prstGeom prst="rect">
              <a:avLst/>
            </a:prstGeom>
          </p:spPr>
          <p:txBody>
            <a:bodyPr lIns="50800" tIns="50800" rIns="50800" bIns="50800" rtlCol="0" anchor="ctr"/>
            <a:lstStyle/>
            <a:p>
              <a:pPr algn="ctr">
                <a:lnSpc>
                  <a:spcPts val="2659"/>
                </a:lnSpc>
                <a:spcBef>
                  <a:spcPct val="0"/>
                </a:spcBef>
              </a:pPr>
              <a:endParaRPr/>
            </a:p>
          </p:txBody>
        </p:sp>
      </p:grpSp>
      <p:grpSp>
        <p:nvGrpSpPr>
          <p:cNvPr id="9" name="Group 9"/>
          <p:cNvGrpSpPr/>
          <p:nvPr/>
        </p:nvGrpSpPr>
        <p:grpSpPr>
          <a:xfrm>
            <a:off x="9144000" y="5143500"/>
            <a:ext cx="4572000" cy="5192412"/>
            <a:chOff x="0" y="0"/>
            <a:chExt cx="1204148" cy="1367549"/>
          </a:xfrm>
        </p:grpSpPr>
        <p:sp>
          <p:nvSpPr>
            <p:cNvPr id="10" name="Freeform 10"/>
            <p:cNvSpPr/>
            <p:nvPr/>
          </p:nvSpPr>
          <p:spPr>
            <a:xfrm>
              <a:off x="0" y="0"/>
              <a:ext cx="1204148" cy="1367549"/>
            </a:xfrm>
            <a:custGeom>
              <a:avLst/>
              <a:gdLst/>
              <a:ahLst/>
              <a:cxnLst/>
              <a:rect l="l" t="t" r="r" b="b"/>
              <a:pathLst>
                <a:path w="1204148" h="1367549">
                  <a:moveTo>
                    <a:pt x="0" y="0"/>
                  </a:moveTo>
                  <a:lnTo>
                    <a:pt x="1204148" y="0"/>
                  </a:lnTo>
                  <a:lnTo>
                    <a:pt x="1204148" y="1367549"/>
                  </a:lnTo>
                  <a:lnTo>
                    <a:pt x="0" y="1367549"/>
                  </a:lnTo>
                  <a:close/>
                </a:path>
              </a:pathLst>
            </a:custGeom>
            <a:solidFill>
              <a:srgbClr val="F8BDC1"/>
            </a:solidFill>
          </p:spPr>
        </p:sp>
        <p:sp>
          <p:nvSpPr>
            <p:cNvPr id="11" name="TextBox 11"/>
            <p:cNvSpPr txBox="1"/>
            <p:nvPr/>
          </p:nvSpPr>
          <p:spPr>
            <a:xfrm>
              <a:off x="0" y="-38100"/>
              <a:ext cx="1204148" cy="1405649"/>
            </a:xfrm>
            <a:prstGeom prst="rect">
              <a:avLst/>
            </a:prstGeom>
          </p:spPr>
          <p:txBody>
            <a:bodyPr lIns="50800" tIns="50800" rIns="50800" bIns="50800" rtlCol="0" anchor="ctr"/>
            <a:lstStyle/>
            <a:p>
              <a:pPr algn="ctr">
                <a:lnSpc>
                  <a:spcPts val="2659"/>
                </a:lnSpc>
                <a:spcBef>
                  <a:spcPct val="0"/>
                </a:spcBef>
              </a:pPr>
              <a:endParaRPr/>
            </a:p>
          </p:txBody>
        </p:sp>
      </p:grpSp>
      <p:grpSp>
        <p:nvGrpSpPr>
          <p:cNvPr id="12" name="Group 12"/>
          <p:cNvGrpSpPr/>
          <p:nvPr/>
        </p:nvGrpSpPr>
        <p:grpSpPr>
          <a:xfrm>
            <a:off x="13716000" y="-48912"/>
            <a:ext cx="4572000" cy="5192412"/>
            <a:chOff x="0" y="0"/>
            <a:chExt cx="1204148" cy="1367549"/>
          </a:xfrm>
        </p:grpSpPr>
        <p:sp>
          <p:nvSpPr>
            <p:cNvPr id="13" name="Freeform 13"/>
            <p:cNvSpPr/>
            <p:nvPr/>
          </p:nvSpPr>
          <p:spPr>
            <a:xfrm>
              <a:off x="0" y="0"/>
              <a:ext cx="1204148" cy="1367549"/>
            </a:xfrm>
            <a:custGeom>
              <a:avLst/>
              <a:gdLst/>
              <a:ahLst/>
              <a:cxnLst/>
              <a:rect l="l" t="t" r="r" b="b"/>
              <a:pathLst>
                <a:path w="1204148" h="1367549">
                  <a:moveTo>
                    <a:pt x="0" y="0"/>
                  </a:moveTo>
                  <a:lnTo>
                    <a:pt x="1204148" y="0"/>
                  </a:lnTo>
                  <a:lnTo>
                    <a:pt x="1204148" y="1367549"/>
                  </a:lnTo>
                  <a:lnTo>
                    <a:pt x="0" y="1367549"/>
                  </a:lnTo>
                  <a:close/>
                </a:path>
              </a:pathLst>
            </a:custGeom>
            <a:solidFill>
              <a:srgbClr val="F8BDC1"/>
            </a:solidFill>
          </p:spPr>
        </p:sp>
        <p:sp>
          <p:nvSpPr>
            <p:cNvPr id="14" name="TextBox 14"/>
            <p:cNvSpPr txBox="1"/>
            <p:nvPr/>
          </p:nvSpPr>
          <p:spPr>
            <a:xfrm>
              <a:off x="0" y="-38100"/>
              <a:ext cx="1204148" cy="1405649"/>
            </a:xfrm>
            <a:prstGeom prst="rect">
              <a:avLst/>
            </a:prstGeom>
          </p:spPr>
          <p:txBody>
            <a:bodyPr lIns="50800" tIns="50800" rIns="50800" bIns="50800" rtlCol="0" anchor="ctr"/>
            <a:lstStyle/>
            <a:p>
              <a:pPr algn="ctr">
                <a:lnSpc>
                  <a:spcPts val="2659"/>
                </a:lnSpc>
                <a:spcBef>
                  <a:spcPct val="0"/>
                </a:spcBef>
              </a:pPr>
              <a:endParaRPr/>
            </a:p>
          </p:txBody>
        </p:sp>
      </p:grpSp>
      <p:sp>
        <p:nvSpPr>
          <p:cNvPr id="15" name="Freeform 15"/>
          <p:cNvSpPr/>
          <p:nvPr/>
        </p:nvSpPr>
        <p:spPr>
          <a:xfrm>
            <a:off x="9370734" y="2363243"/>
            <a:ext cx="1943503" cy="2535004"/>
          </a:xfrm>
          <a:custGeom>
            <a:avLst/>
            <a:gdLst/>
            <a:ahLst/>
            <a:cxnLst/>
            <a:rect l="l" t="t" r="r" b="b"/>
            <a:pathLst>
              <a:path w="1943503" h="2535004">
                <a:moveTo>
                  <a:pt x="0" y="0"/>
                </a:moveTo>
                <a:lnTo>
                  <a:pt x="1943504" y="0"/>
                </a:lnTo>
                <a:lnTo>
                  <a:pt x="1943504" y="2535004"/>
                </a:lnTo>
                <a:lnTo>
                  <a:pt x="0" y="2535004"/>
                </a:lnTo>
                <a:lnTo>
                  <a:pt x="0" y="0"/>
                </a:lnTo>
                <a:close/>
              </a:path>
            </a:pathLst>
          </a:custGeom>
          <a:blipFill>
            <a:blip r:embed="rId2"/>
            <a:stretch>
              <a:fillRect/>
            </a:stretch>
          </a:blipFill>
        </p:spPr>
      </p:sp>
      <p:sp>
        <p:nvSpPr>
          <p:cNvPr id="16" name="Freeform 16"/>
          <p:cNvSpPr/>
          <p:nvPr/>
        </p:nvSpPr>
        <p:spPr>
          <a:xfrm>
            <a:off x="11455670" y="2547294"/>
            <a:ext cx="1981686" cy="2224794"/>
          </a:xfrm>
          <a:custGeom>
            <a:avLst/>
            <a:gdLst/>
            <a:ahLst/>
            <a:cxnLst/>
            <a:rect l="l" t="t" r="r" b="b"/>
            <a:pathLst>
              <a:path w="1981686" h="2224794">
                <a:moveTo>
                  <a:pt x="0" y="0"/>
                </a:moveTo>
                <a:lnTo>
                  <a:pt x="1981686" y="0"/>
                </a:lnTo>
                <a:lnTo>
                  <a:pt x="1981686" y="2224794"/>
                </a:lnTo>
                <a:lnTo>
                  <a:pt x="0" y="2224794"/>
                </a:lnTo>
                <a:lnTo>
                  <a:pt x="0" y="0"/>
                </a:lnTo>
                <a:close/>
              </a:path>
            </a:pathLst>
          </a:custGeom>
          <a:blipFill>
            <a:blip r:embed="rId3"/>
            <a:stretch>
              <a:fillRect l="-2671" r="-9595"/>
            </a:stretch>
          </a:blipFill>
        </p:spPr>
      </p:sp>
      <p:sp>
        <p:nvSpPr>
          <p:cNvPr id="18" name="Freeform 18"/>
          <p:cNvSpPr/>
          <p:nvPr/>
        </p:nvSpPr>
        <p:spPr>
          <a:xfrm>
            <a:off x="9634137" y="7392476"/>
            <a:ext cx="3678633" cy="2599878"/>
          </a:xfrm>
          <a:custGeom>
            <a:avLst/>
            <a:gdLst/>
            <a:ahLst/>
            <a:cxnLst/>
            <a:rect l="l" t="t" r="r" b="b"/>
            <a:pathLst>
              <a:path w="3678633" h="2599878">
                <a:moveTo>
                  <a:pt x="0" y="0"/>
                </a:moveTo>
                <a:lnTo>
                  <a:pt x="3678633" y="0"/>
                </a:lnTo>
                <a:lnTo>
                  <a:pt x="3678633" y="2599878"/>
                </a:lnTo>
                <a:lnTo>
                  <a:pt x="0" y="2599878"/>
                </a:lnTo>
                <a:lnTo>
                  <a:pt x="0" y="0"/>
                </a:lnTo>
                <a:close/>
              </a:path>
            </a:pathLst>
          </a:custGeom>
          <a:blipFill>
            <a:blip r:embed="rId4"/>
            <a:stretch>
              <a:fillRect/>
            </a:stretch>
          </a:blipFill>
        </p:spPr>
      </p:sp>
      <p:sp>
        <p:nvSpPr>
          <p:cNvPr id="19" name="Freeform 19"/>
          <p:cNvSpPr/>
          <p:nvPr/>
        </p:nvSpPr>
        <p:spPr>
          <a:xfrm>
            <a:off x="14584915" y="7285946"/>
            <a:ext cx="2777933" cy="2777933"/>
          </a:xfrm>
          <a:custGeom>
            <a:avLst/>
            <a:gdLst/>
            <a:ahLst/>
            <a:cxnLst/>
            <a:rect l="l" t="t" r="r" b="b"/>
            <a:pathLst>
              <a:path w="2777933" h="2777933">
                <a:moveTo>
                  <a:pt x="0" y="0"/>
                </a:moveTo>
                <a:lnTo>
                  <a:pt x="2777933" y="0"/>
                </a:lnTo>
                <a:lnTo>
                  <a:pt x="2777933" y="2777933"/>
                </a:lnTo>
                <a:lnTo>
                  <a:pt x="0" y="2777933"/>
                </a:lnTo>
                <a:lnTo>
                  <a:pt x="0" y="0"/>
                </a:lnTo>
                <a:close/>
              </a:path>
            </a:pathLst>
          </a:custGeom>
          <a:blipFill>
            <a:blip r:embed="rId5"/>
            <a:stretch>
              <a:fillRect/>
            </a:stretch>
          </a:blipFill>
        </p:spPr>
      </p:sp>
      <p:sp>
        <p:nvSpPr>
          <p:cNvPr id="20" name="TextBox 20"/>
          <p:cNvSpPr txBox="1"/>
          <p:nvPr/>
        </p:nvSpPr>
        <p:spPr>
          <a:xfrm>
            <a:off x="1455084" y="4357668"/>
            <a:ext cx="6019862" cy="2086809"/>
          </a:xfrm>
          <a:prstGeom prst="rect">
            <a:avLst/>
          </a:prstGeom>
        </p:spPr>
        <p:txBody>
          <a:bodyPr lIns="0" tIns="0" rIns="0" bIns="0" rtlCol="0" anchor="t">
            <a:spAutoFit/>
          </a:bodyPr>
          <a:lstStyle/>
          <a:p>
            <a:pPr algn="ctr">
              <a:lnSpc>
                <a:spcPts val="4154"/>
              </a:lnSpc>
            </a:pPr>
            <a:r>
              <a:rPr lang="en-US" sz="2967">
                <a:solidFill>
                  <a:srgbClr val="FFFFFF"/>
                </a:solidFill>
                <a:latin typeface="Inter"/>
              </a:rPr>
              <a:t>Learning from Real-Life Events to improve prevention, preparedness, response, reocvery and mitigation</a:t>
            </a:r>
          </a:p>
        </p:txBody>
      </p:sp>
      <p:sp>
        <p:nvSpPr>
          <p:cNvPr id="21" name="TextBox 21"/>
          <p:cNvSpPr txBox="1"/>
          <p:nvPr/>
        </p:nvSpPr>
        <p:spPr>
          <a:xfrm>
            <a:off x="9370734" y="1576419"/>
            <a:ext cx="4066622" cy="541571"/>
          </a:xfrm>
          <a:prstGeom prst="rect">
            <a:avLst/>
          </a:prstGeom>
        </p:spPr>
        <p:txBody>
          <a:bodyPr lIns="0" tIns="0" rIns="0" bIns="0" rtlCol="0" anchor="t">
            <a:spAutoFit/>
          </a:bodyPr>
          <a:lstStyle/>
          <a:p>
            <a:pPr algn="ctr">
              <a:lnSpc>
                <a:spcPts val="4071"/>
              </a:lnSpc>
            </a:pPr>
            <a:r>
              <a:rPr lang="en-US" sz="4071">
                <a:solidFill>
                  <a:srgbClr val="393636"/>
                </a:solidFill>
                <a:latin typeface="Inter Bold"/>
              </a:rPr>
              <a:t>FIRE</a:t>
            </a:r>
          </a:p>
        </p:txBody>
      </p:sp>
      <p:sp>
        <p:nvSpPr>
          <p:cNvPr id="22" name="TextBox 22"/>
          <p:cNvSpPr txBox="1"/>
          <p:nvPr/>
        </p:nvSpPr>
        <p:spPr>
          <a:xfrm>
            <a:off x="13981649" y="1062069"/>
            <a:ext cx="4040702" cy="1055921"/>
          </a:xfrm>
          <a:prstGeom prst="rect">
            <a:avLst/>
          </a:prstGeom>
        </p:spPr>
        <p:txBody>
          <a:bodyPr lIns="0" tIns="0" rIns="0" bIns="0" rtlCol="0" anchor="t">
            <a:spAutoFit/>
          </a:bodyPr>
          <a:lstStyle/>
          <a:p>
            <a:pPr algn="ctr">
              <a:lnSpc>
                <a:spcPts val="4071"/>
              </a:lnSpc>
            </a:pPr>
            <a:r>
              <a:rPr lang="en-US" sz="4071">
                <a:solidFill>
                  <a:srgbClr val="393636"/>
                </a:solidFill>
                <a:latin typeface="Inter Bold"/>
              </a:rPr>
              <a:t>LAW ENFORCEMENT</a:t>
            </a:r>
          </a:p>
        </p:txBody>
      </p:sp>
      <p:sp>
        <p:nvSpPr>
          <p:cNvPr id="23" name="TextBox 23"/>
          <p:cNvSpPr txBox="1"/>
          <p:nvPr/>
        </p:nvSpPr>
        <p:spPr>
          <a:xfrm>
            <a:off x="14109086" y="6230025"/>
            <a:ext cx="3889420" cy="1055921"/>
          </a:xfrm>
          <a:prstGeom prst="rect">
            <a:avLst/>
          </a:prstGeom>
        </p:spPr>
        <p:txBody>
          <a:bodyPr lIns="0" tIns="0" rIns="0" bIns="0" rtlCol="0" anchor="t">
            <a:spAutoFit/>
          </a:bodyPr>
          <a:lstStyle/>
          <a:p>
            <a:pPr algn="ctr">
              <a:lnSpc>
                <a:spcPts val="4071"/>
              </a:lnSpc>
            </a:pPr>
            <a:r>
              <a:rPr lang="en-US" sz="4071">
                <a:solidFill>
                  <a:srgbClr val="393636"/>
                </a:solidFill>
                <a:latin typeface="Inter Bold"/>
              </a:rPr>
              <a:t>EMERGENCY</a:t>
            </a:r>
          </a:p>
          <a:p>
            <a:pPr algn="ctr">
              <a:lnSpc>
                <a:spcPts val="4071"/>
              </a:lnSpc>
            </a:pPr>
            <a:r>
              <a:rPr lang="en-US" sz="4071">
                <a:solidFill>
                  <a:srgbClr val="393636"/>
                </a:solidFill>
                <a:latin typeface="Inter Bold"/>
              </a:rPr>
              <a:t>MANAGEMENT</a:t>
            </a:r>
          </a:p>
        </p:txBody>
      </p:sp>
      <p:sp>
        <p:nvSpPr>
          <p:cNvPr id="24" name="TextBox 24"/>
          <p:cNvSpPr txBox="1"/>
          <p:nvPr/>
        </p:nvSpPr>
        <p:spPr>
          <a:xfrm>
            <a:off x="9509551" y="6719919"/>
            <a:ext cx="3927805" cy="541571"/>
          </a:xfrm>
          <a:prstGeom prst="rect">
            <a:avLst/>
          </a:prstGeom>
        </p:spPr>
        <p:txBody>
          <a:bodyPr lIns="0" tIns="0" rIns="0" bIns="0" rtlCol="0" anchor="t">
            <a:spAutoFit/>
          </a:bodyPr>
          <a:lstStyle/>
          <a:p>
            <a:pPr algn="ctr">
              <a:lnSpc>
                <a:spcPts val="4071"/>
              </a:lnSpc>
            </a:pPr>
            <a:r>
              <a:rPr lang="en-US" sz="4071">
                <a:solidFill>
                  <a:srgbClr val="393636"/>
                </a:solidFill>
                <a:latin typeface="Inter Bold"/>
              </a:rPr>
              <a:t>HEALTH</a:t>
            </a:r>
          </a:p>
        </p:txBody>
      </p:sp>
      <p:pic>
        <p:nvPicPr>
          <p:cNvPr id="26" name="Picture 2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684250" y="1928092"/>
            <a:ext cx="2867025" cy="3048000"/>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8BDC1"/>
        </a:solidFill>
        <a:effectLst/>
      </p:bgPr>
    </p:bg>
    <p:spTree>
      <p:nvGrpSpPr>
        <p:cNvPr id="1" name=""/>
        <p:cNvGrpSpPr/>
        <p:nvPr/>
      </p:nvGrpSpPr>
      <p:grpSpPr>
        <a:xfrm>
          <a:off x="0" y="0"/>
          <a:ext cx="0" cy="0"/>
          <a:chOff x="0" y="0"/>
          <a:chExt cx="0" cy="0"/>
        </a:xfrm>
      </p:grpSpPr>
      <p:grpSp>
        <p:nvGrpSpPr>
          <p:cNvPr id="2" name="Group 2"/>
          <p:cNvGrpSpPr/>
          <p:nvPr/>
        </p:nvGrpSpPr>
        <p:grpSpPr>
          <a:xfrm>
            <a:off x="706049" y="1028700"/>
            <a:ext cx="6849344" cy="8229600"/>
            <a:chOff x="0" y="0"/>
            <a:chExt cx="2347934" cy="2821081"/>
          </a:xfrm>
        </p:grpSpPr>
        <p:sp>
          <p:nvSpPr>
            <p:cNvPr id="3" name="Freeform 3"/>
            <p:cNvSpPr/>
            <p:nvPr/>
          </p:nvSpPr>
          <p:spPr>
            <a:xfrm>
              <a:off x="0" y="0"/>
              <a:ext cx="2347934" cy="2821081"/>
            </a:xfrm>
            <a:custGeom>
              <a:avLst/>
              <a:gdLst/>
              <a:ahLst/>
              <a:cxnLst/>
              <a:rect l="l" t="t" r="r" b="b"/>
              <a:pathLst>
                <a:path w="2347934" h="2821081">
                  <a:moveTo>
                    <a:pt x="0" y="0"/>
                  </a:moveTo>
                  <a:lnTo>
                    <a:pt x="2347934" y="0"/>
                  </a:lnTo>
                  <a:lnTo>
                    <a:pt x="2347934" y="2821081"/>
                  </a:lnTo>
                  <a:lnTo>
                    <a:pt x="0" y="2821081"/>
                  </a:lnTo>
                  <a:close/>
                </a:path>
              </a:pathLst>
            </a:custGeom>
            <a:solidFill>
              <a:srgbClr val="BD1F15"/>
            </a:solidFill>
          </p:spPr>
        </p:sp>
        <p:sp>
          <p:nvSpPr>
            <p:cNvPr id="4" name="TextBox 4"/>
            <p:cNvSpPr txBox="1"/>
            <p:nvPr/>
          </p:nvSpPr>
          <p:spPr>
            <a:xfrm>
              <a:off x="0" y="-38100"/>
              <a:ext cx="2347934" cy="2859181"/>
            </a:xfrm>
            <a:prstGeom prst="rect">
              <a:avLst/>
            </a:prstGeom>
          </p:spPr>
          <p:txBody>
            <a:bodyPr lIns="50800" tIns="50800" rIns="50800" bIns="50800" rtlCol="0" anchor="ctr"/>
            <a:lstStyle/>
            <a:p>
              <a:pPr algn="ctr">
                <a:lnSpc>
                  <a:spcPts val="2659"/>
                </a:lnSpc>
                <a:spcBef>
                  <a:spcPct val="0"/>
                </a:spcBef>
              </a:pPr>
              <a:endParaRPr/>
            </a:p>
          </p:txBody>
        </p:sp>
      </p:grpSp>
      <p:sp>
        <p:nvSpPr>
          <p:cNvPr id="5" name="AutoShape 5"/>
          <p:cNvSpPr/>
          <p:nvPr/>
        </p:nvSpPr>
        <p:spPr>
          <a:xfrm rot="-10799999">
            <a:off x="1700436" y="7974075"/>
            <a:ext cx="4053851" cy="0"/>
          </a:xfrm>
          <a:prstGeom prst="line">
            <a:avLst/>
          </a:prstGeom>
          <a:ln w="76200" cap="rnd">
            <a:solidFill>
              <a:srgbClr val="FFFFFF"/>
            </a:solidFill>
            <a:prstDash val="solid"/>
            <a:headEnd type="none" w="sm" len="sm"/>
            <a:tailEnd type="none" w="sm" len="sm"/>
          </a:ln>
        </p:spPr>
      </p:sp>
      <p:sp>
        <p:nvSpPr>
          <p:cNvPr id="6" name="Freeform 6"/>
          <p:cNvSpPr/>
          <p:nvPr/>
        </p:nvSpPr>
        <p:spPr>
          <a:xfrm>
            <a:off x="7555392" y="0"/>
            <a:ext cx="11038577" cy="10411711"/>
          </a:xfrm>
          <a:custGeom>
            <a:avLst/>
            <a:gdLst/>
            <a:ahLst/>
            <a:cxnLst/>
            <a:rect l="l" t="t" r="r" b="b"/>
            <a:pathLst>
              <a:path w="11038577" h="10411711">
                <a:moveTo>
                  <a:pt x="0" y="0"/>
                </a:moveTo>
                <a:lnTo>
                  <a:pt x="11038577" y="0"/>
                </a:lnTo>
                <a:lnTo>
                  <a:pt x="11038577" y="10411711"/>
                </a:lnTo>
                <a:lnTo>
                  <a:pt x="0" y="10411711"/>
                </a:lnTo>
                <a:lnTo>
                  <a:pt x="0" y="0"/>
                </a:lnTo>
                <a:close/>
              </a:path>
            </a:pathLst>
          </a:custGeom>
          <a:blipFill>
            <a:blip r:embed="rId2"/>
            <a:stretch>
              <a:fillRect l="-14475" r="-16249"/>
            </a:stretch>
          </a:blipFill>
        </p:spPr>
      </p:sp>
      <p:sp>
        <p:nvSpPr>
          <p:cNvPr id="7" name="TextBox 7"/>
          <p:cNvSpPr txBox="1"/>
          <p:nvPr/>
        </p:nvSpPr>
        <p:spPr>
          <a:xfrm>
            <a:off x="1028700" y="2918370"/>
            <a:ext cx="5973521" cy="3908221"/>
          </a:xfrm>
          <a:prstGeom prst="rect">
            <a:avLst/>
          </a:prstGeom>
        </p:spPr>
        <p:txBody>
          <a:bodyPr lIns="0" tIns="0" rIns="0" bIns="0" rtlCol="0" anchor="t">
            <a:spAutoFit/>
          </a:bodyPr>
          <a:lstStyle/>
          <a:p>
            <a:pPr algn="ctr">
              <a:lnSpc>
                <a:spcPts val="6116"/>
              </a:lnSpc>
            </a:pPr>
            <a:r>
              <a:rPr lang="en-US" sz="6116" spc="214">
                <a:solidFill>
                  <a:srgbClr val="FFFFFF"/>
                </a:solidFill>
                <a:latin typeface="Inter Bold"/>
              </a:rPr>
              <a:t>TAKE-AWAYS</a:t>
            </a:r>
          </a:p>
          <a:p>
            <a:pPr algn="ctr">
              <a:lnSpc>
                <a:spcPts val="6116"/>
              </a:lnSpc>
            </a:pPr>
            <a:r>
              <a:rPr lang="en-US" sz="6116" spc="214">
                <a:solidFill>
                  <a:srgbClr val="FFFFFF"/>
                </a:solidFill>
                <a:latin typeface="Inter Bold"/>
              </a:rPr>
              <a:t>&amp;</a:t>
            </a:r>
          </a:p>
          <a:p>
            <a:pPr algn="ctr">
              <a:lnSpc>
                <a:spcPts val="6116"/>
              </a:lnSpc>
            </a:pPr>
            <a:r>
              <a:rPr lang="en-US" sz="6116" spc="214">
                <a:solidFill>
                  <a:srgbClr val="FFFFFF"/>
                </a:solidFill>
                <a:latin typeface="Inter Bold"/>
              </a:rPr>
              <a:t>PARTICIPANT</a:t>
            </a:r>
          </a:p>
          <a:p>
            <a:pPr algn="ctr">
              <a:lnSpc>
                <a:spcPts val="6116"/>
              </a:lnSpc>
            </a:pPr>
            <a:r>
              <a:rPr lang="en-US" sz="6116" spc="214">
                <a:solidFill>
                  <a:srgbClr val="FFFFFF"/>
                </a:solidFill>
                <a:latin typeface="Inter Bold"/>
              </a:rPr>
              <a:t>ENGAGEMENT</a:t>
            </a:r>
          </a:p>
          <a:p>
            <a:pPr algn="ctr">
              <a:lnSpc>
                <a:spcPts val="6116"/>
              </a:lnSpc>
            </a:pPr>
            <a:endParaRPr lang="en-US" sz="6116" spc="214">
              <a:solidFill>
                <a:srgbClr val="FFFFFF"/>
              </a:solidFill>
              <a:latin typeface="Inter Bold"/>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8BDC1"/>
        </a:solidFill>
        <a:effectLst/>
      </p:bgPr>
    </p:bg>
    <p:spTree>
      <p:nvGrpSpPr>
        <p:cNvPr id="1" name=""/>
        <p:cNvGrpSpPr/>
        <p:nvPr/>
      </p:nvGrpSpPr>
      <p:grpSpPr>
        <a:xfrm>
          <a:off x="0" y="0"/>
          <a:ext cx="0" cy="0"/>
          <a:chOff x="0" y="0"/>
          <a:chExt cx="0" cy="0"/>
        </a:xfrm>
      </p:grpSpPr>
      <p:grpSp>
        <p:nvGrpSpPr>
          <p:cNvPr id="2" name="Group 2"/>
          <p:cNvGrpSpPr/>
          <p:nvPr/>
        </p:nvGrpSpPr>
        <p:grpSpPr>
          <a:xfrm>
            <a:off x="17123070" y="-571500"/>
            <a:ext cx="2019300" cy="11430000"/>
            <a:chOff x="0" y="0"/>
            <a:chExt cx="531832" cy="3010370"/>
          </a:xfrm>
        </p:grpSpPr>
        <p:sp>
          <p:nvSpPr>
            <p:cNvPr id="3" name="Freeform 3"/>
            <p:cNvSpPr/>
            <p:nvPr/>
          </p:nvSpPr>
          <p:spPr>
            <a:xfrm>
              <a:off x="0" y="0"/>
              <a:ext cx="531832" cy="3010370"/>
            </a:xfrm>
            <a:custGeom>
              <a:avLst/>
              <a:gdLst/>
              <a:ahLst/>
              <a:cxnLst/>
              <a:rect l="l" t="t" r="r" b="b"/>
              <a:pathLst>
                <a:path w="531832" h="3010370">
                  <a:moveTo>
                    <a:pt x="0" y="0"/>
                  </a:moveTo>
                  <a:lnTo>
                    <a:pt x="531832" y="0"/>
                  </a:lnTo>
                  <a:lnTo>
                    <a:pt x="531832" y="3010370"/>
                  </a:lnTo>
                  <a:lnTo>
                    <a:pt x="0" y="3010370"/>
                  </a:lnTo>
                  <a:close/>
                </a:path>
              </a:pathLst>
            </a:custGeom>
            <a:solidFill>
              <a:srgbClr val="BD1F15"/>
            </a:solidFill>
          </p:spPr>
        </p:sp>
        <p:sp>
          <p:nvSpPr>
            <p:cNvPr id="4" name="TextBox 4"/>
            <p:cNvSpPr txBox="1"/>
            <p:nvPr/>
          </p:nvSpPr>
          <p:spPr>
            <a:xfrm>
              <a:off x="0" y="-38100"/>
              <a:ext cx="531832" cy="3048470"/>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5564398" y="0"/>
            <a:ext cx="12723602" cy="10287000"/>
          </a:xfrm>
          <a:custGeom>
            <a:avLst/>
            <a:gdLst/>
            <a:ahLst/>
            <a:cxnLst/>
            <a:rect l="l" t="t" r="r" b="b"/>
            <a:pathLst>
              <a:path w="12723602" h="10287000">
                <a:moveTo>
                  <a:pt x="0" y="0"/>
                </a:moveTo>
                <a:lnTo>
                  <a:pt x="12723602" y="0"/>
                </a:lnTo>
                <a:lnTo>
                  <a:pt x="12723602" y="10287000"/>
                </a:lnTo>
                <a:lnTo>
                  <a:pt x="0" y="10287000"/>
                </a:lnTo>
                <a:lnTo>
                  <a:pt x="0" y="0"/>
                </a:lnTo>
                <a:close/>
              </a:path>
            </a:pathLst>
          </a:custGeom>
          <a:blipFill>
            <a:blip r:embed="rId2"/>
            <a:stretch>
              <a:fillRect l="-10675" r="-10675"/>
            </a:stretch>
          </a:blipFill>
        </p:spPr>
      </p:sp>
      <p:sp>
        <p:nvSpPr>
          <p:cNvPr id="6" name="TextBox 6"/>
          <p:cNvSpPr txBox="1"/>
          <p:nvPr/>
        </p:nvSpPr>
        <p:spPr>
          <a:xfrm>
            <a:off x="600308" y="493811"/>
            <a:ext cx="3897692" cy="2015612"/>
          </a:xfrm>
          <a:prstGeom prst="rect">
            <a:avLst/>
          </a:prstGeom>
        </p:spPr>
        <p:txBody>
          <a:bodyPr lIns="0" tIns="0" rIns="0" bIns="0" rtlCol="0" anchor="t">
            <a:spAutoFit/>
          </a:bodyPr>
          <a:lstStyle/>
          <a:p>
            <a:pPr algn="ctr">
              <a:lnSpc>
                <a:spcPts val="7729"/>
              </a:lnSpc>
            </a:pPr>
            <a:r>
              <a:rPr lang="en-US" sz="7729" spc="270">
                <a:solidFill>
                  <a:srgbClr val="222222"/>
                </a:solidFill>
                <a:latin typeface="Inter Bold"/>
              </a:rPr>
              <a:t>THE SCENE</a:t>
            </a:r>
          </a:p>
        </p:txBody>
      </p:sp>
      <p:sp>
        <p:nvSpPr>
          <p:cNvPr id="7" name="TextBox 7"/>
          <p:cNvSpPr txBox="1"/>
          <p:nvPr/>
        </p:nvSpPr>
        <p:spPr>
          <a:xfrm>
            <a:off x="283013" y="2779093"/>
            <a:ext cx="5281385" cy="6273027"/>
          </a:xfrm>
          <a:prstGeom prst="rect">
            <a:avLst/>
          </a:prstGeom>
        </p:spPr>
        <p:txBody>
          <a:bodyPr wrap="square" lIns="0" tIns="0" rIns="0" bIns="0" rtlCol="0" anchor="t">
            <a:spAutoFit/>
          </a:bodyPr>
          <a:lstStyle/>
          <a:p>
            <a:pPr>
              <a:lnSpc>
                <a:spcPts val="3367"/>
              </a:lnSpc>
            </a:pPr>
            <a:r>
              <a:rPr lang="en-US" sz="2405" dirty="0">
                <a:solidFill>
                  <a:srgbClr val="222222"/>
                </a:solidFill>
                <a:latin typeface="Inter"/>
              </a:rPr>
              <a:t>An early morning in October was a harrowing scene of chaos and tragedy, unfolding amidst of the backdrop of a bustling interstate highway.  Super Fog was the culprit has it combined fog conditions with smug from swamp wildfires, leading to a series a chain reaction of collisions with devastating consequences.</a:t>
            </a:r>
          </a:p>
          <a:p>
            <a:pPr>
              <a:lnSpc>
                <a:spcPts val="3367"/>
              </a:lnSpc>
            </a:pPr>
            <a:endParaRPr lang="en-US" sz="2405" dirty="0">
              <a:solidFill>
                <a:srgbClr val="222222"/>
              </a:solidFill>
              <a:latin typeface="Inter"/>
            </a:endParaRPr>
          </a:p>
          <a:p>
            <a:pPr>
              <a:lnSpc>
                <a:spcPts val="3367"/>
              </a:lnSpc>
            </a:pPr>
            <a:r>
              <a:rPr lang="en-US" sz="2405" dirty="0">
                <a:solidFill>
                  <a:srgbClr val="222222"/>
                </a:solidFill>
                <a:latin typeface="Inter"/>
              </a:rPr>
              <a:t>Responders worked tirelessly into cries of panic, shattered glass, tangled metal and wreckage to navigate life- saving efforts</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94058" y="1021297"/>
            <a:ext cx="7545237" cy="8229600"/>
            <a:chOff x="0" y="0"/>
            <a:chExt cx="2586484" cy="2821081"/>
          </a:xfrm>
        </p:grpSpPr>
        <p:sp>
          <p:nvSpPr>
            <p:cNvPr id="3" name="Freeform 3"/>
            <p:cNvSpPr/>
            <p:nvPr/>
          </p:nvSpPr>
          <p:spPr>
            <a:xfrm>
              <a:off x="0" y="0"/>
              <a:ext cx="2586484" cy="2821081"/>
            </a:xfrm>
            <a:custGeom>
              <a:avLst/>
              <a:gdLst/>
              <a:ahLst/>
              <a:cxnLst/>
              <a:rect l="l" t="t" r="r" b="b"/>
              <a:pathLst>
                <a:path w="2586484" h="2821081">
                  <a:moveTo>
                    <a:pt x="0" y="0"/>
                  </a:moveTo>
                  <a:lnTo>
                    <a:pt x="2586484" y="0"/>
                  </a:lnTo>
                  <a:lnTo>
                    <a:pt x="2586484" y="2821081"/>
                  </a:lnTo>
                  <a:lnTo>
                    <a:pt x="0" y="2821081"/>
                  </a:lnTo>
                  <a:close/>
                </a:path>
              </a:pathLst>
            </a:custGeom>
            <a:solidFill>
              <a:srgbClr val="BD1F15"/>
            </a:solidFill>
          </p:spPr>
        </p:sp>
        <p:sp>
          <p:nvSpPr>
            <p:cNvPr id="4" name="TextBox 4"/>
            <p:cNvSpPr txBox="1"/>
            <p:nvPr/>
          </p:nvSpPr>
          <p:spPr>
            <a:xfrm>
              <a:off x="0" y="-38100"/>
              <a:ext cx="2586484" cy="2859181"/>
            </a:xfrm>
            <a:prstGeom prst="rect">
              <a:avLst/>
            </a:prstGeom>
          </p:spPr>
          <p:txBody>
            <a:bodyPr lIns="50800" tIns="50800" rIns="50800" bIns="50800" rtlCol="0" anchor="ctr"/>
            <a:lstStyle/>
            <a:p>
              <a:pPr algn="ctr">
                <a:lnSpc>
                  <a:spcPts val="2659"/>
                </a:lnSpc>
                <a:spcBef>
                  <a:spcPct val="0"/>
                </a:spcBef>
              </a:pPr>
              <a:endParaRPr/>
            </a:p>
          </p:txBody>
        </p:sp>
      </p:grpSp>
      <p:sp>
        <p:nvSpPr>
          <p:cNvPr id="5" name="AutoShape 5"/>
          <p:cNvSpPr/>
          <p:nvPr/>
        </p:nvSpPr>
        <p:spPr>
          <a:xfrm rot="-10799999">
            <a:off x="1700436" y="7974075"/>
            <a:ext cx="4053851" cy="0"/>
          </a:xfrm>
          <a:prstGeom prst="line">
            <a:avLst/>
          </a:prstGeom>
          <a:ln w="76200" cap="rnd">
            <a:solidFill>
              <a:srgbClr val="FFFFFF"/>
            </a:solidFill>
            <a:prstDash val="solid"/>
            <a:headEnd type="none" w="sm" len="sm"/>
            <a:tailEnd type="none" w="sm" len="sm"/>
          </a:ln>
        </p:spPr>
      </p:sp>
      <p:pic>
        <p:nvPicPr>
          <p:cNvPr id="6" name="Picture 6">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rcRect t="18939" b="17998"/>
          <a:stretch>
            <a:fillRect/>
          </a:stretch>
        </p:blipFill>
        <p:spPr>
          <a:xfrm>
            <a:off x="8039295" y="1028700"/>
            <a:ext cx="9643592" cy="8108575"/>
          </a:xfrm>
          <a:prstGeom prst="rect">
            <a:avLst/>
          </a:prstGeom>
        </p:spPr>
      </p:pic>
      <p:sp>
        <p:nvSpPr>
          <p:cNvPr id="7" name="TextBox 7"/>
          <p:cNvSpPr txBox="1"/>
          <p:nvPr/>
        </p:nvSpPr>
        <p:spPr>
          <a:xfrm>
            <a:off x="977563" y="2291808"/>
            <a:ext cx="5425464" cy="2213605"/>
          </a:xfrm>
          <a:prstGeom prst="rect">
            <a:avLst/>
          </a:prstGeom>
        </p:spPr>
        <p:txBody>
          <a:bodyPr lIns="0" tIns="0" rIns="0" bIns="0" rtlCol="0" anchor="t">
            <a:spAutoFit/>
          </a:bodyPr>
          <a:lstStyle/>
          <a:p>
            <a:pPr algn="ctr">
              <a:lnSpc>
                <a:spcPts val="5774"/>
              </a:lnSpc>
            </a:pPr>
            <a:r>
              <a:rPr lang="en-US" sz="5774" spc="202">
                <a:solidFill>
                  <a:srgbClr val="FFFFFF"/>
                </a:solidFill>
                <a:latin typeface="Inter Bold"/>
              </a:rPr>
              <a:t>A MOTORIST’S PERSPECTIVE</a:t>
            </a:r>
          </a:p>
        </p:txBody>
      </p:sp>
      <p:sp>
        <p:nvSpPr>
          <p:cNvPr id="8" name="TextBox 8"/>
          <p:cNvSpPr txBox="1"/>
          <p:nvPr/>
        </p:nvSpPr>
        <p:spPr>
          <a:xfrm>
            <a:off x="1028700" y="4958159"/>
            <a:ext cx="6314702" cy="413027"/>
          </a:xfrm>
          <a:prstGeom prst="rect">
            <a:avLst/>
          </a:prstGeom>
        </p:spPr>
        <p:txBody>
          <a:bodyPr lIns="0" tIns="0" rIns="0" bIns="0" rtlCol="0" anchor="t">
            <a:spAutoFit/>
          </a:bodyPr>
          <a:lstStyle/>
          <a:p>
            <a:pPr>
              <a:lnSpc>
                <a:spcPts val="3135"/>
              </a:lnSpc>
            </a:pPr>
            <a:r>
              <a:rPr lang="en-US" sz="3135">
                <a:solidFill>
                  <a:srgbClr val="FFFFFF"/>
                </a:solidFill>
                <a:latin typeface="Inter Bold"/>
              </a:rPr>
              <a:t>Disclaimer - Profanity Warning</a:t>
            </a:r>
          </a:p>
        </p:txBody>
      </p:sp>
      <p:sp>
        <p:nvSpPr>
          <p:cNvPr id="9" name="TextBox 9"/>
          <p:cNvSpPr txBox="1"/>
          <p:nvPr/>
        </p:nvSpPr>
        <p:spPr>
          <a:xfrm>
            <a:off x="1361519" y="5524316"/>
            <a:ext cx="6133164" cy="2258530"/>
          </a:xfrm>
          <a:prstGeom prst="rect">
            <a:avLst/>
          </a:prstGeom>
        </p:spPr>
        <p:txBody>
          <a:bodyPr lIns="0" tIns="0" rIns="0" bIns="0" rtlCol="0" anchor="t">
            <a:spAutoFit/>
          </a:bodyPr>
          <a:lstStyle/>
          <a:p>
            <a:pPr>
              <a:lnSpc>
                <a:spcPts val="2564"/>
              </a:lnSpc>
            </a:pPr>
            <a:endParaRPr/>
          </a:p>
          <a:p>
            <a:pPr>
              <a:lnSpc>
                <a:spcPts val="2564"/>
              </a:lnSpc>
            </a:pPr>
            <a:r>
              <a:rPr lang="en-US" sz="1831">
                <a:solidFill>
                  <a:srgbClr val="FFFFFF"/>
                </a:solidFill>
                <a:latin typeface="Inter"/>
              </a:rPr>
              <a:t>This Facebook video may contain explicit language and profanity. Viewer discretion is advised. The content presented in this video is intended for mature audiences. Viewer discretion is advised, especially for individuals sensitive to strong language</a:t>
            </a:r>
          </a:p>
          <a:p>
            <a:pPr>
              <a:lnSpc>
                <a:spcPts val="2564"/>
              </a:lnSpc>
            </a:pPr>
            <a:endParaRPr lang="en-US" sz="1831">
              <a:solidFill>
                <a:srgbClr val="FFFFFF"/>
              </a:solidFill>
              <a:latin typeface="Inter"/>
            </a:endParaRPr>
          </a:p>
        </p:txBody>
      </p:sp>
    </p:spTree>
    <p:extLst>
      <p:ext uri="{BB962C8B-B14F-4D97-AF65-F5344CB8AC3E}">
        <p14:creationId xmlns:p14="http://schemas.microsoft.com/office/powerpoint/2010/main" val="1707017869"/>
      </p:ext>
    </p:extLst>
  </p:cSld>
  <p:clrMapOvr>
    <a:masterClrMapping/>
  </p:clrMapOvr>
  <p:timing>
    <p:tnLst>
      <p:par>
        <p:cTn id="1" dur="indefinite" restart="never" nodeType="tmRoot">
          <p:childTnLst>
            <p:video>
              <p:cMediaNode vol="100000">
                <p:cTn id="2" fill="hold" display="0">
                  <p:stCondLst>
                    <p:cond delay="indefinite"/>
                  </p:stCondLst>
                </p:cTn>
                <p:tgtEl>
                  <p:spTgt spid="6"/>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BD1F15"/>
        </a:solidFill>
        <a:effectLst/>
      </p:bgPr>
    </p:bg>
    <p:spTree>
      <p:nvGrpSpPr>
        <p:cNvPr id="1" name=""/>
        <p:cNvGrpSpPr/>
        <p:nvPr/>
      </p:nvGrpSpPr>
      <p:grpSpPr>
        <a:xfrm>
          <a:off x="0" y="0"/>
          <a:ext cx="0" cy="0"/>
          <a:chOff x="0" y="0"/>
          <a:chExt cx="0" cy="0"/>
        </a:xfrm>
      </p:grpSpPr>
      <p:grpSp>
        <p:nvGrpSpPr>
          <p:cNvPr id="2" name="Group 2"/>
          <p:cNvGrpSpPr/>
          <p:nvPr/>
        </p:nvGrpSpPr>
        <p:grpSpPr>
          <a:xfrm>
            <a:off x="-1543050" y="-876300"/>
            <a:ext cx="10687050" cy="12077700"/>
            <a:chOff x="0" y="0"/>
            <a:chExt cx="2814696" cy="3180958"/>
          </a:xfrm>
        </p:grpSpPr>
        <p:sp>
          <p:nvSpPr>
            <p:cNvPr id="3" name="Freeform 3"/>
            <p:cNvSpPr/>
            <p:nvPr/>
          </p:nvSpPr>
          <p:spPr>
            <a:xfrm>
              <a:off x="0" y="0"/>
              <a:ext cx="2814696" cy="3180958"/>
            </a:xfrm>
            <a:custGeom>
              <a:avLst/>
              <a:gdLst/>
              <a:ahLst/>
              <a:cxnLst/>
              <a:rect l="l" t="t" r="r" b="b"/>
              <a:pathLst>
                <a:path w="2814696" h="3180958">
                  <a:moveTo>
                    <a:pt x="0" y="0"/>
                  </a:moveTo>
                  <a:lnTo>
                    <a:pt x="2814696" y="0"/>
                  </a:lnTo>
                  <a:lnTo>
                    <a:pt x="2814696" y="3180958"/>
                  </a:lnTo>
                  <a:lnTo>
                    <a:pt x="0" y="3180958"/>
                  </a:lnTo>
                  <a:close/>
                </a:path>
              </a:pathLst>
            </a:custGeom>
            <a:solidFill>
              <a:srgbClr val="F8BDC1"/>
            </a:solidFill>
          </p:spPr>
        </p:sp>
        <p:sp>
          <p:nvSpPr>
            <p:cNvPr id="4" name="TextBox 4"/>
            <p:cNvSpPr txBox="1"/>
            <p:nvPr/>
          </p:nvSpPr>
          <p:spPr>
            <a:xfrm>
              <a:off x="0" y="-38100"/>
              <a:ext cx="2814696" cy="3219058"/>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1028700" y="317810"/>
            <a:ext cx="1278370" cy="1278370"/>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7" name="TextBox 7"/>
            <p:cNvSpPr txBox="1"/>
            <p:nvPr/>
          </p:nvSpPr>
          <p:spPr>
            <a:xfrm>
              <a:off x="76200" y="0"/>
              <a:ext cx="660400" cy="736600"/>
            </a:xfrm>
            <a:prstGeom prst="rect">
              <a:avLst/>
            </a:prstGeom>
          </p:spPr>
          <p:txBody>
            <a:bodyPr lIns="50800" tIns="50800" rIns="50800" bIns="50800" rtlCol="0" anchor="ctr"/>
            <a:lstStyle/>
            <a:p>
              <a:pPr algn="ctr">
                <a:lnSpc>
                  <a:spcPts val="5179"/>
                </a:lnSpc>
              </a:pPr>
              <a:r>
                <a:rPr lang="en-US" sz="3699">
                  <a:solidFill>
                    <a:srgbClr val="222222"/>
                  </a:solidFill>
                  <a:latin typeface="Inter Bold"/>
                </a:rPr>
                <a:t>01</a:t>
              </a:r>
            </a:p>
          </p:txBody>
        </p:sp>
      </p:grpSp>
      <p:grpSp>
        <p:nvGrpSpPr>
          <p:cNvPr id="8" name="Group 8"/>
          <p:cNvGrpSpPr/>
          <p:nvPr/>
        </p:nvGrpSpPr>
        <p:grpSpPr>
          <a:xfrm>
            <a:off x="1028700" y="6189661"/>
            <a:ext cx="1278370" cy="1278370"/>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10" name="TextBox 10"/>
            <p:cNvSpPr txBox="1"/>
            <p:nvPr/>
          </p:nvSpPr>
          <p:spPr>
            <a:xfrm>
              <a:off x="76200" y="0"/>
              <a:ext cx="660400" cy="736600"/>
            </a:xfrm>
            <a:prstGeom prst="rect">
              <a:avLst/>
            </a:prstGeom>
          </p:spPr>
          <p:txBody>
            <a:bodyPr lIns="50800" tIns="50800" rIns="50800" bIns="50800" rtlCol="0" anchor="ctr"/>
            <a:lstStyle/>
            <a:p>
              <a:pPr algn="ctr">
                <a:lnSpc>
                  <a:spcPts val="5179"/>
                </a:lnSpc>
              </a:pPr>
              <a:r>
                <a:rPr lang="en-US" sz="3699">
                  <a:solidFill>
                    <a:srgbClr val="222222"/>
                  </a:solidFill>
                  <a:latin typeface="Inter Bold"/>
                </a:rPr>
                <a:t>04</a:t>
              </a:r>
            </a:p>
          </p:txBody>
        </p:sp>
      </p:grpSp>
      <p:grpSp>
        <p:nvGrpSpPr>
          <p:cNvPr id="11" name="Group 11"/>
          <p:cNvGrpSpPr/>
          <p:nvPr/>
        </p:nvGrpSpPr>
        <p:grpSpPr>
          <a:xfrm>
            <a:off x="1028700" y="2407161"/>
            <a:ext cx="1278370" cy="1278370"/>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13" name="TextBox 13"/>
            <p:cNvSpPr txBox="1"/>
            <p:nvPr/>
          </p:nvSpPr>
          <p:spPr>
            <a:xfrm>
              <a:off x="76200" y="0"/>
              <a:ext cx="660400" cy="736600"/>
            </a:xfrm>
            <a:prstGeom prst="rect">
              <a:avLst/>
            </a:prstGeom>
          </p:spPr>
          <p:txBody>
            <a:bodyPr lIns="50800" tIns="50800" rIns="50800" bIns="50800" rtlCol="0" anchor="ctr"/>
            <a:lstStyle/>
            <a:p>
              <a:pPr algn="ctr">
                <a:lnSpc>
                  <a:spcPts val="5179"/>
                </a:lnSpc>
              </a:pPr>
              <a:r>
                <a:rPr lang="en-US" sz="3699">
                  <a:solidFill>
                    <a:srgbClr val="222222"/>
                  </a:solidFill>
                  <a:latin typeface="Inter Bold"/>
                </a:rPr>
                <a:t>02</a:t>
              </a:r>
            </a:p>
          </p:txBody>
        </p:sp>
      </p:grpSp>
      <p:grpSp>
        <p:nvGrpSpPr>
          <p:cNvPr id="14" name="Group 14"/>
          <p:cNvGrpSpPr/>
          <p:nvPr/>
        </p:nvGrpSpPr>
        <p:grpSpPr>
          <a:xfrm>
            <a:off x="1028700" y="4240180"/>
            <a:ext cx="1278370" cy="1278370"/>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16" name="TextBox 16"/>
            <p:cNvSpPr txBox="1"/>
            <p:nvPr/>
          </p:nvSpPr>
          <p:spPr>
            <a:xfrm>
              <a:off x="76200" y="0"/>
              <a:ext cx="660400" cy="736600"/>
            </a:xfrm>
            <a:prstGeom prst="rect">
              <a:avLst/>
            </a:prstGeom>
          </p:spPr>
          <p:txBody>
            <a:bodyPr lIns="50800" tIns="50800" rIns="50800" bIns="50800" rtlCol="0" anchor="ctr"/>
            <a:lstStyle/>
            <a:p>
              <a:pPr algn="ctr">
                <a:lnSpc>
                  <a:spcPts val="5179"/>
                </a:lnSpc>
              </a:pPr>
              <a:r>
                <a:rPr lang="en-US" sz="3699">
                  <a:solidFill>
                    <a:srgbClr val="222222"/>
                  </a:solidFill>
                  <a:latin typeface="Inter Bold"/>
                </a:rPr>
                <a:t>03</a:t>
              </a:r>
            </a:p>
          </p:txBody>
        </p:sp>
      </p:grpSp>
      <p:sp>
        <p:nvSpPr>
          <p:cNvPr id="17" name="TextBox 17"/>
          <p:cNvSpPr txBox="1"/>
          <p:nvPr/>
        </p:nvSpPr>
        <p:spPr>
          <a:xfrm>
            <a:off x="10756700" y="3224611"/>
            <a:ext cx="6972531" cy="1134608"/>
          </a:xfrm>
          <a:prstGeom prst="rect">
            <a:avLst/>
          </a:prstGeom>
        </p:spPr>
        <p:txBody>
          <a:bodyPr lIns="0" tIns="0" rIns="0" bIns="0" rtlCol="0" anchor="t">
            <a:spAutoFit/>
          </a:bodyPr>
          <a:lstStyle/>
          <a:p>
            <a:pPr>
              <a:lnSpc>
                <a:spcPts val="8551"/>
              </a:lnSpc>
            </a:pPr>
            <a:r>
              <a:rPr lang="en-US" sz="8551" spc="299">
                <a:solidFill>
                  <a:srgbClr val="FFFFFF"/>
                </a:solidFill>
                <a:latin typeface="Inter Bold"/>
              </a:rPr>
              <a:t>AGENDA</a:t>
            </a:r>
          </a:p>
        </p:txBody>
      </p:sp>
      <p:sp>
        <p:nvSpPr>
          <p:cNvPr id="18" name="TextBox 18"/>
          <p:cNvSpPr txBox="1"/>
          <p:nvPr/>
        </p:nvSpPr>
        <p:spPr>
          <a:xfrm>
            <a:off x="2835312" y="374960"/>
            <a:ext cx="5257633" cy="457835"/>
          </a:xfrm>
          <a:prstGeom prst="rect">
            <a:avLst/>
          </a:prstGeom>
        </p:spPr>
        <p:txBody>
          <a:bodyPr lIns="0" tIns="0" rIns="0" bIns="0" rtlCol="0" anchor="t">
            <a:spAutoFit/>
          </a:bodyPr>
          <a:lstStyle/>
          <a:p>
            <a:pPr>
              <a:lnSpc>
                <a:spcPts val="3399"/>
              </a:lnSpc>
            </a:pPr>
            <a:r>
              <a:rPr lang="en-US" sz="3399">
                <a:solidFill>
                  <a:srgbClr val="393636"/>
                </a:solidFill>
                <a:latin typeface="Inter Bold"/>
              </a:rPr>
              <a:t>Information Sharing</a:t>
            </a:r>
          </a:p>
        </p:txBody>
      </p:sp>
      <p:sp>
        <p:nvSpPr>
          <p:cNvPr id="19" name="TextBox 19"/>
          <p:cNvSpPr txBox="1"/>
          <p:nvPr/>
        </p:nvSpPr>
        <p:spPr>
          <a:xfrm>
            <a:off x="2835312" y="6184061"/>
            <a:ext cx="5257633" cy="886460"/>
          </a:xfrm>
          <a:prstGeom prst="rect">
            <a:avLst/>
          </a:prstGeom>
        </p:spPr>
        <p:txBody>
          <a:bodyPr lIns="0" tIns="0" rIns="0" bIns="0" rtlCol="0" anchor="t">
            <a:spAutoFit/>
          </a:bodyPr>
          <a:lstStyle/>
          <a:p>
            <a:pPr>
              <a:lnSpc>
                <a:spcPts val="3399"/>
              </a:lnSpc>
            </a:pPr>
            <a:r>
              <a:rPr lang="en-US" sz="3399" dirty="0">
                <a:solidFill>
                  <a:srgbClr val="393636"/>
                </a:solidFill>
                <a:latin typeface="Inter Bold"/>
              </a:rPr>
              <a:t>Risk Assessment &amp; Contingency Planning</a:t>
            </a:r>
          </a:p>
        </p:txBody>
      </p:sp>
      <p:sp>
        <p:nvSpPr>
          <p:cNvPr id="20" name="TextBox 20"/>
          <p:cNvSpPr txBox="1"/>
          <p:nvPr/>
        </p:nvSpPr>
        <p:spPr>
          <a:xfrm>
            <a:off x="2835312" y="2295776"/>
            <a:ext cx="6308688" cy="457835"/>
          </a:xfrm>
          <a:prstGeom prst="rect">
            <a:avLst/>
          </a:prstGeom>
        </p:spPr>
        <p:txBody>
          <a:bodyPr lIns="0" tIns="0" rIns="0" bIns="0" rtlCol="0" anchor="t">
            <a:spAutoFit/>
          </a:bodyPr>
          <a:lstStyle/>
          <a:p>
            <a:pPr>
              <a:lnSpc>
                <a:spcPts val="3399"/>
              </a:lnSpc>
            </a:pPr>
            <a:r>
              <a:rPr lang="en-US" sz="3399">
                <a:solidFill>
                  <a:srgbClr val="393636"/>
                </a:solidFill>
                <a:latin typeface="Inter Bold"/>
              </a:rPr>
              <a:t>Coordination &amp; Collaboration</a:t>
            </a:r>
          </a:p>
        </p:txBody>
      </p:sp>
      <p:sp>
        <p:nvSpPr>
          <p:cNvPr id="21" name="TextBox 21"/>
          <p:cNvSpPr txBox="1"/>
          <p:nvPr/>
        </p:nvSpPr>
        <p:spPr>
          <a:xfrm>
            <a:off x="2835312" y="4396356"/>
            <a:ext cx="5257633" cy="457835"/>
          </a:xfrm>
          <a:prstGeom prst="rect">
            <a:avLst/>
          </a:prstGeom>
        </p:spPr>
        <p:txBody>
          <a:bodyPr lIns="0" tIns="0" rIns="0" bIns="0" rtlCol="0" anchor="t">
            <a:spAutoFit/>
          </a:bodyPr>
          <a:lstStyle/>
          <a:p>
            <a:pPr>
              <a:lnSpc>
                <a:spcPts val="3399"/>
              </a:lnSpc>
            </a:pPr>
            <a:r>
              <a:rPr lang="en-US" sz="3399">
                <a:solidFill>
                  <a:srgbClr val="393636"/>
                </a:solidFill>
                <a:latin typeface="Inter Bold"/>
              </a:rPr>
              <a:t>Needs &amp; Priorities</a:t>
            </a:r>
          </a:p>
        </p:txBody>
      </p:sp>
      <p:sp>
        <p:nvSpPr>
          <p:cNvPr id="22" name="TextBox 22"/>
          <p:cNvSpPr txBox="1"/>
          <p:nvPr/>
        </p:nvSpPr>
        <p:spPr>
          <a:xfrm>
            <a:off x="10749097" y="4603679"/>
            <a:ext cx="6681611" cy="3157966"/>
          </a:xfrm>
          <a:prstGeom prst="rect">
            <a:avLst/>
          </a:prstGeom>
        </p:spPr>
        <p:txBody>
          <a:bodyPr lIns="0" tIns="0" rIns="0" bIns="0" rtlCol="0" anchor="t">
            <a:spAutoFit/>
          </a:bodyPr>
          <a:lstStyle/>
          <a:p>
            <a:pPr>
              <a:lnSpc>
                <a:spcPts val="4190"/>
              </a:lnSpc>
            </a:pPr>
            <a:r>
              <a:rPr lang="en-US" sz="2993">
                <a:solidFill>
                  <a:srgbClr val="FFFFFF"/>
                </a:solidFill>
                <a:latin typeface="Inter"/>
              </a:rPr>
              <a:t>Plenary session will be facilitated to generate insights from the panelists as well as accept audience comments for an immerse full conference discussion and learning experience.</a:t>
            </a:r>
          </a:p>
        </p:txBody>
      </p:sp>
      <p:sp>
        <p:nvSpPr>
          <p:cNvPr id="23" name="TextBox 23"/>
          <p:cNvSpPr txBox="1"/>
          <p:nvPr/>
        </p:nvSpPr>
        <p:spPr>
          <a:xfrm>
            <a:off x="2835312" y="899845"/>
            <a:ext cx="5882212" cy="1280795"/>
          </a:xfrm>
          <a:prstGeom prst="rect">
            <a:avLst/>
          </a:prstGeom>
        </p:spPr>
        <p:txBody>
          <a:bodyPr lIns="0" tIns="0" rIns="0" bIns="0" rtlCol="0" anchor="t">
            <a:spAutoFit/>
          </a:bodyPr>
          <a:lstStyle/>
          <a:p>
            <a:pPr>
              <a:lnSpc>
                <a:spcPts val="3430"/>
              </a:lnSpc>
            </a:pPr>
            <a:r>
              <a:rPr lang="en-US" sz="2450">
                <a:solidFill>
                  <a:srgbClr val="4A4640"/>
                </a:solidFill>
                <a:latin typeface="Inter"/>
              </a:rPr>
              <a:t>Learn about initial notification, initial assessment of the scene, challenges and essential communication</a:t>
            </a:r>
          </a:p>
        </p:txBody>
      </p:sp>
      <p:sp>
        <p:nvSpPr>
          <p:cNvPr id="24" name="TextBox 24"/>
          <p:cNvSpPr txBox="1"/>
          <p:nvPr/>
        </p:nvSpPr>
        <p:spPr>
          <a:xfrm>
            <a:off x="2835312" y="2725036"/>
            <a:ext cx="5983514" cy="1280795"/>
          </a:xfrm>
          <a:prstGeom prst="rect">
            <a:avLst/>
          </a:prstGeom>
        </p:spPr>
        <p:txBody>
          <a:bodyPr lIns="0" tIns="0" rIns="0" bIns="0" rtlCol="0" anchor="t">
            <a:spAutoFit/>
          </a:bodyPr>
          <a:lstStyle/>
          <a:p>
            <a:pPr>
              <a:lnSpc>
                <a:spcPts val="3430"/>
              </a:lnSpc>
            </a:pPr>
            <a:r>
              <a:rPr lang="en-US" sz="2450">
                <a:solidFill>
                  <a:srgbClr val="4A4640"/>
                </a:solidFill>
                <a:latin typeface="Inter"/>
              </a:rPr>
              <a:t>Specific actions, triage for life saving and investigation efforts, resources and response integration and efficiency</a:t>
            </a:r>
          </a:p>
        </p:txBody>
      </p:sp>
      <p:sp>
        <p:nvSpPr>
          <p:cNvPr id="25" name="TextBox 25"/>
          <p:cNvSpPr txBox="1"/>
          <p:nvPr/>
        </p:nvSpPr>
        <p:spPr>
          <a:xfrm>
            <a:off x="2835312" y="4822215"/>
            <a:ext cx="5612663" cy="852170"/>
          </a:xfrm>
          <a:prstGeom prst="rect">
            <a:avLst/>
          </a:prstGeom>
        </p:spPr>
        <p:txBody>
          <a:bodyPr lIns="0" tIns="0" rIns="0" bIns="0" rtlCol="0" anchor="t">
            <a:spAutoFit/>
          </a:bodyPr>
          <a:lstStyle/>
          <a:p>
            <a:pPr>
              <a:lnSpc>
                <a:spcPts val="3430"/>
              </a:lnSpc>
            </a:pPr>
            <a:r>
              <a:rPr lang="en-US" sz="2450">
                <a:solidFill>
                  <a:srgbClr val="4A4640"/>
                </a:solidFill>
                <a:latin typeface="Inter"/>
              </a:rPr>
              <a:t>Immediate issues, gaps and efforts to prioritize steps for effectiveness</a:t>
            </a:r>
          </a:p>
        </p:txBody>
      </p:sp>
      <p:sp>
        <p:nvSpPr>
          <p:cNvPr id="26" name="TextBox 26"/>
          <p:cNvSpPr txBox="1"/>
          <p:nvPr/>
        </p:nvSpPr>
        <p:spPr>
          <a:xfrm>
            <a:off x="2835312" y="7013371"/>
            <a:ext cx="5612663" cy="852170"/>
          </a:xfrm>
          <a:prstGeom prst="rect">
            <a:avLst/>
          </a:prstGeom>
        </p:spPr>
        <p:txBody>
          <a:bodyPr lIns="0" tIns="0" rIns="0" bIns="0" rtlCol="0" anchor="t">
            <a:spAutoFit/>
          </a:bodyPr>
          <a:lstStyle/>
          <a:p>
            <a:pPr>
              <a:lnSpc>
                <a:spcPts val="3430"/>
              </a:lnSpc>
            </a:pPr>
            <a:r>
              <a:rPr lang="en-US" sz="2450">
                <a:solidFill>
                  <a:srgbClr val="4A4640"/>
                </a:solidFill>
                <a:latin typeface="Inter"/>
              </a:rPr>
              <a:t>Potential risks, challenges and problem solving those strategies</a:t>
            </a:r>
          </a:p>
        </p:txBody>
      </p:sp>
      <p:sp>
        <p:nvSpPr>
          <p:cNvPr id="27" name="AutoShape 27"/>
          <p:cNvSpPr/>
          <p:nvPr/>
        </p:nvSpPr>
        <p:spPr>
          <a:xfrm flipH="1">
            <a:off x="10749097" y="8113973"/>
            <a:ext cx="5873982" cy="0"/>
          </a:xfrm>
          <a:prstGeom prst="line">
            <a:avLst/>
          </a:prstGeom>
          <a:ln w="66675" cap="rnd">
            <a:solidFill>
              <a:srgbClr val="FFFFFF"/>
            </a:solidFill>
            <a:prstDash val="solid"/>
            <a:headEnd type="none" w="sm" len="sm"/>
            <a:tailEnd type="none" w="sm" len="sm"/>
          </a:ln>
        </p:spPr>
      </p:sp>
      <p:grpSp>
        <p:nvGrpSpPr>
          <p:cNvPr id="28" name="Group 28"/>
          <p:cNvGrpSpPr/>
          <p:nvPr/>
        </p:nvGrpSpPr>
        <p:grpSpPr>
          <a:xfrm>
            <a:off x="1028700" y="7979930"/>
            <a:ext cx="1278370" cy="1278370"/>
            <a:chOff x="0" y="0"/>
            <a:chExt cx="812800" cy="812800"/>
          </a:xfrm>
        </p:grpSpPr>
        <p:sp>
          <p:nvSpPr>
            <p:cNvPr id="29" name="Freeform 2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30" name="TextBox 30"/>
            <p:cNvSpPr txBox="1"/>
            <p:nvPr/>
          </p:nvSpPr>
          <p:spPr>
            <a:xfrm>
              <a:off x="76200" y="0"/>
              <a:ext cx="660400" cy="736600"/>
            </a:xfrm>
            <a:prstGeom prst="rect">
              <a:avLst/>
            </a:prstGeom>
          </p:spPr>
          <p:txBody>
            <a:bodyPr lIns="50800" tIns="50800" rIns="50800" bIns="50800" rtlCol="0" anchor="ctr"/>
            <a:lstStyle/>
            <a:p>
              <a:pPr algn="ctr">
                <a:lnSpc>
                  <a:spcPts val="5179"/>
                </a:lnSpc>
              </a:pPr>
              <a:r>
                <a:rPr lang="en-US" sz="3699" dirty="0" smtClean="0">
                  <a:solidFill>
                    <a:srgbClr val="222222"/>
                  </a:solidFill>
                  <a:latin typeface="Inter Bold"/>
                </a:rPr>
                <a:t>05</a:t>
              </a:r>
              <a:endParaRPr lang="en-US" sz="3699" dirty="0">
                <a:solidFill>
                  <a:srgbClr val="222222"/>
                </a:solidFill>
                <a:latin typeface="Inter Bold"/>
              </a:endParaRPr>
            </a:p>
          </p:txBody>
        </p:sp>
      </p:grpSp>
      <p:sp>
        <p:nvSpPr>
          <p:cNvPr id="31" name="TextBox 31"/>
          <p:cNvSpPr txBox="1"/>
          <p:nvPr/>
        </p:nvSpPr>
        <p:spPr>
          <a:xfrm>
            <a:off x="2835312" y="8204460"/>
            <a:ext cx="5257633" cy="886460"/>
          </a:xfrm>
          <a:prstGeom prst="rect">
            <a:avLst/>
          </a:prstGeom>
        </p:spPr>
        <p:txBody>
          <a:bodyPr lIns="0" tIns="0" rIns="0" bIns="0" rtlCol="0" anchor="t">
            <a:spAutoFit/>
          </a:bodyPr>
          <a:lstStyle/>
          <a:p>
            <a:pPr>
              <a:lnSpc>
                <a:spcPts val="3399"/>
              </a:lnSpc>
            </a:pPr>
            <a:r>
              <a:rPr lang="en-US" sz="3399">
                <a:solidFill>
                  <a:srgbClr val="393636"/>
                </a:solidFill>
                <a:latin typeface="Inter Bold"/>
              </a:rPr>
              <a:t>Recommendations Based on Real-Life Event</a:t>
            </a:r>
          </a:p>
        </p:txBody>
      </p:sp>
      <p:sp>
        <p:nvSpPr>
          <p:cNvPr id="32" name="TextBox 32"/>
          <p:cNvSpPr txBox="1"/>
          <p:nvPr/>
        </p:nvSpPr>
        <p:spPr>
          <a:xfrm>
            <a:off x="2835312" y="9006205"/>
            <a:ext cx="5983514" cy="1280795"/>
          </a:xfrm>
          <a:prstGeom prst="rect">
            <a:avLst/>
          </a:prstGeom>
        </p:spPr>
        <p:txBody>
          <a:bodyPr lIns="0" tIns="0" rIns="0" bIns="0" rtlCol="0" anchor="t">
            <a:spAutoFit/>
          </a:bodyPr>
          <a:lstStyle/>
          <a:p>
            <a:pPr>
              <a:lnSpc>
                <a:spcPts val="3430"/>
              </a:lnSpc>
            </a:pPr>
            <a:r>
              <a:rPr lang="en-US" sz="2450">
                <a:solidFill>
                  <a:srgbClr val="4A4640"/>
                </a:solidFill>
                <a:latin typeface="Inter"/>
              </a:rPr>
              <a:t>Share lesson learned to improve response and support responders and stakeholders better</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8BDC1"/>
        </a:solidFill>
        <a:effectLst/>
      </p:bgPr>
    </p:bg>
    <p:spTree>
      <p:nvGrpSpPr>
        <p:cNvPr id="1" name=""/>
        <p:cNvGrpSpPr/>
        <p:nvPr/>
      </p:nvGrpSpPr>
      <p:grpSpPr>
        <a:xfrm>
          <a:off x="0" y="0"/>
          <a:ext cx="0" cy="0"/>
          <a:chOff x="0" y="0"/>
          <a:chExt cx="0" cy="0"/>
        </a:xfrm>
      </p:grpSpPr>
      <p:grpSp>
        <p:nvGrpSpPr>
          <p:cNvPr id="2" name="Group 2"/>
          <p:cNvGrpSpPr/>
          <p:nvPr/>
        </p:nvGrpSpPr>
        <p:grpSpPr>
          <a:xfrm>
            <a:off x="494058" y="1021297"/>
            <a:ext cx="6849344" cy="8229600"/>
            <a:chOff x="0" y="0"/>
            <a:chExt cx="2347934" cy="2821081"/>
          </a:xfrm>
        </p:grpSpPr>
        <p:sp>
          <p:nvSpPr>
            <p:cNvPr id="3" name="Freeform 3"/>
            <p:cNvSpPr/>
            <p:nvPr/>
          </p:nvSpPr>
          <p:spPr>
            <a:xfrm>
              <a:off x="0" y="0"/>
              <a:ext cx="2347934" cy="2821081"/>
            </a:xfrm>
            <a:custGeom>
              <a:avLst/>
              <a:gdLst/>
              <a:ahLst/>
              <a:cxnLst/>
              <a:rect l="l" t="t" r="r" b="b"/>
              <a:pathLst>
                <a:path w="2347934" h="2821081">
                  <a:moveTo>
                    <a:pt x="0" y="0"/>
                  </a:moveTo>
                  <a:lnTo>
                    <a:pt x="2347934" y="0"/>
                  </a:lnTo>
                  <a:lnTo>
                    <a:pt x="2347934" y="2821081"/>
                  </a:lnTo>
                  <a:lnTo>
                    <a:pt x="0" y="2821081"/>
                  </a:lnTo>
                  <a:close/>
                </a:path>
              </a:pathLst>
            </a:custGeom>
            <a:solidFill>
              <a:srgbClr val="BD1F15"/>
            </a:solidFill>
          </p:spPr>
        </p:sp>
        <p:sp>
          <p:nvSpPr>
            <p:cNvPr id="4" name="TextBox 4"/>
            <p:cNvSpPr txBox="1"/>
            <p:nvPr/>
          </p:nvSpPr>
          <p:spPr>
            <a:xfrm>
              <a:off x="0" y="-38100"/>
              <a:ext cx="2347934" cy="2859181"/>
            </a:xfrm>
            <a:prstGeom prst="rect">
              <a:avLst/>
            </a:prstGeom>
          </p:spPr>
          <p:txBody>
            <a:bodyPr lIns="50800" tIns="50800" rIns="50800" bIns="50800" rtlCol="0" anchor="ctr"/>
            <a:lstStyle/>
            <a:p>
              <a:pPr algn="ctr">
                <a:lnSpc>
                  <a:spcPts val="2659"/>
                </a:lnSpc>
                <a:spcBef>
                  <a:spcPct val="0"/>
                </a:spcBef>
              </a:pPr>
              <a:endParaRPr/>
            </a:p>
          </p:txBody>
        </p:sp>
      </p:grpSp>
      <p:sp>
        <p:nvSpPr>
          <p:cNvPr id="5" name="AutoShape 5"/>
          <p:cNvSpPr/>
          <p:nvPr/>
        </p:nvSpPr>
        <p:spPr>
          <a:xfrm rot="-10799999">
            <a:off x="1700436" y="7974075"/>
            <a:ext cx="4053851" cy="0"/>
          </a:xfrm>
          <a:prstGeom prst="line">
            <a:avLst/>
          </a:prstGeom>
          <a:ln w="76200" cap="rnd">
            <a:solidFill>
              <a:srgbClr val="FFFFFF"/>
            </a:solidFill>
            <a:prstDash val="solid"/>
            <a:headEnd type="none" w="sm" len="sm"/>
            <a:tailEnd type="none" w="sm" len="sm"/>
          </a:ln>
        </p:spPr>
      </p:sp>
      <p:pic>
        <p:nvPicPr>
          <p:cNvPr id="6" name="Picture 6">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rcRect l="11779" r="11779"/>
          <a:stretch>
            <a:fillRect/>
          </a:stretch>
        </p:blipFill>
        <p:spPr>
          <a:xfrm>
            <a:off x="7343402" y="1028700"/>
            <a:ext cx="11146859" cy="8229600"/>
          </a:xfrm>
          <a:prstGeom prst="rect">
            <a:avLst/>
          </a:prstGeom>
        </p:spPr>
      </p:pic>
      <p:sp>
        <p:nvSpPr>
          <p:cNvPr id="7" name="TextBox 7"/>
          <p:cNvSpPr txBox="1"/>
          <p:nvPr/>
        </p:nvSpPr>
        <p:spPr>
          <a:xfrm>
            <a:off x="977562" y="2395450"/>
            <a:ext cx="6032838" cy="2077492"/>
          </a:xfrm>
          <a:prstGeom prst="rect">
            <a:avLst/>
          </a:prstGeom>
        </p:spPr>
        <p:txBody>
          <a:bodyPr wrap="square" lIns="0" tIns="0" rIns="0" bIns="0" rtlCol="0" anchor="t">
            <a:spAutoFit/>
          </a:bodyPr>
          <a:lstStyle/>
          <a:p>
            <a:pPr>
              <a:lnSpc>
                <a:spcPts val="8074"/>
              </a:lnSpc>
            </a:pPr>
            <a:r>
              <a:rPr lang="en-US" sz="8074" spc="282" dirty="0">
                <a:solidFill>
                  <a:srgbClr val="FFFFFF"/>
                </a:solidFill>
                <a:latin typeface="Inter Bold"/>
              </a:rPr>
              <a:t>PLENARY </a:t>
            </a:r>
            <a:r>
              <a:rPr lang="en-US" sz="8074" spc="282" dirty="0" smtClean="0">
                <a:solidFill>
                  <a:srgbClr val="FFFFFF"/>
                </a:solidFill>
                <a:latin typeface="Inter Bold"/>
              </a:rPr>
              <a:t>PANELISTS</a:t>
            </a:r>
            <a:endParaRPr lang="en-US" sz="8074" spc="282" dirty="0">
              <a:solidFill>
                <a:srgbClr val="FFFFFF"/>
              </a:solidFill>
              <a:latin typeface="Inter Bold"/>
            </a:endParaRPr>
          </a:p>
        </p:txBody>
      </p:sp>
      <p:sp>
        <p:nvSpPr>
          <p:cNvPr id="8" name="TextBox 8"/>
          <p:cNvSpPr txBox="1"/>
          <p:nvPr/>
        </p:nvSpPr>
        <p:spPr>
          <a:xfrm>
            <a:off x="1028700" y="4912439"/>
            <a:ext cx="6314702" cy="504467"/>
          </a:xfrm>
          <a:prstGeom prst="rect">
            <a:avLst/>
          </a:prstGeom>
        </p:spPr>
        <p:txBody>
          <a:bodyPr lIns="0" tIns="0" rIns="0" bIns="0" rtlCol="0" anchor="t">
            <a:spAutoFit/>
          </a:bodyPr>
          <a:lstStyle/>
          <a:p>
            <a:pPr>
              <a:lnSpc>
                <a:spcPts val="3735"/>
              </a:lnSpc>
            </a:pPr>
            <a:r>
              <a:rPr lang="en-US" sz="3735">
                <a:solidFill>
                  <a:srgbClr val="FFFFFF"/>
                </a:solidFill>
                <a:latin typeface="Inter Bold"/>
              </a:rPr>
              <a:t>Core Group of Responders</a:t>
            </a:r>
          </a:p>
        </p:txBody>
      </p:sp>
      <p:sp>
        <p:nvSpPr>
          <p:cNvPr id="9" name="TextBox 9"/>
          <p:cNvSpPr txBox="1"/>
          <p:nvPr/>
        </p:nvSpPr>
        <p:spPr>
          <a:xfrm>
            <a:off x="1028700" y="5731231"/>
            <a:ext cx="6314702" cy="1610830"/>
          </a:xfrm>
          <a:prstGeom prst="rect">
            <a:avLst/>
          </a:prstGeom>
        </p:spPr>
        <p:txBody>
          <a:bodyPr lIns="0" tIns="0" rIns="0" bIns="0" rtlCol="0" anchor="t">
            <a:spAutoFit/>
          </a:bodyPr>
          <a:lstStyle/>
          <a:p>
            <a:pPr>
              <a:lnSpc>
                <a:spcPts val="2564"/>
              </a:lnSpc>
            </a:pPr>
            <a:r>
              <a:rPr lang="en-US" sz="1831">
                <a:solidFill>
                  <a:srgbClr val="FFFFFF"/>
                </a:solidFill>
                <a:latin typeface="Inter"/>
              </a:rPr>
              <a:t>Chief Daniel Folk, Hammond Fire</a:t>
            </a:r>
          </a:p>
          <a:p>
            <a:pPr>
              <a:lnSpc>
                <a:spcPts val="2564"/>
              </a:lnSpc>
            </a:pPr>
            <a:r>
              <a:rPr lang="en-US" sz="1831">
                <a:solidFill>
                  <a:srgbClr val="FFFFFF"/>
                </a:solidFill>
                <a:latin typeface="Inter"/>
              </a:rPr>
              <a:t>Lt. Monty Montelongo &amp; Cpt. Joey Piglia, LA State Police</a:t>
            </a:r>
          </a:p>
          <a:p>
            <a:pPr>
              <a:lnSpc>
                <a:spcPts val="2564"/>
              </a:lnSpc>
            </a:pPr>
            <a:r>
              <a:rPr lang="en-US" sz="1831">
                <a:solidFill>
                  <a:srgbClr val="FFFFFF"/>
                </a:solidFill>
                <a:latin typeface="Inter"/>
              </a:rPr>
              <a:t>Colonel Travis Perrilloux, St. John OHSEP Director</a:t>
            </a:r>
          </a:p>
          <a:p>
            <a:pPr>
              <a:lnSpc>
                <a:spcPts val="2564"/>
              </a:lnSpc>
            </a:pPr>
            <a:r>
              <a:rPr lang="en-US" sz="1831">
                <a:solidFill>
                  <a:srgbClr val="FFFFFF"/>
                </a:solidFill>
                <a:latin typeface="Inter"/>
              </a:rPr>
              <a:t>Clint Blades, Acadian Ambalance</a:t>
            </a:r>
          </a:p>
          <a:p>
            <a:pPr>
              <a:lnSpc>
                <a:spcPts val="2564"/>
              </a:lnSpc>
            </a:pPr>
            <a:r>
              <a:rPr lang="en-US" sz="1831">
                <a:solidFill>
                  <a:srgbClr val="FFFFFF"/>
                </a:solidFill>
                <a:latin typeface="Inter"/>
              </a:rPr>
              <a:t>Chief Stormy Jonier, Ponchatoula Fire</a:t>
            </a:r>
          </a:p>
        </p:txBody>
      </p:sp>
    </p:spTree>
  </p:cSld>
  <p:clrMapOvr>
    <a:masterClrMapping/>
  </p:clrMapOvr>
  <p:timing>
    <p:tnLst>
      <p:par>
        <p:cTn id="1" dur="indefinite" restart="never" nodeType="tmRoot">
          <p:childTnLst>
            <p:video>
              <p:cMediaNode vol="100000">
                <p:cTn id="2" fill="hold" display="0">
                  <p:stCondLst>
                    <p:cond delay="indefinite"/>
                  </p:stCondLst>
                </p:cTn>
                <p:tgtEl>
                  <p:spTgt spid="6"/>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BD1F15"/>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5769729" y="4116176"/>
            <a:ext cx="11744272" cy="1852586"/>
            <a:chOff x="0" y="0"/>
            <a:chExt cx="3093142" cy="487924"/>
          </a:xfrm>
        </p:grpSpPr>
        <p:sp>
          <p:nvSpPr>
            <p:cNvPr id="3" name="Freeform 3"/>
            <p:cNvSpPr/>
            <p:nvPr/>
          </p:nvSpPr>
          <p:spPr>
            <a:xfrm>
              <a:off x="0" y="0"/>
              <a:ext cx="3093142" cy="487924"/>
            </a:xfrm>
            <a:custGeom>
              <a:avLst/>
              <a:gdLst/>
              <a:ahLst/>
              <a:cxnLst/>
              <a:rect l="l" t="t" r="r" b="b"/>
              <a:pathLst>
                <a:path w="3093142" h="487924">
                  <a:moveTo>
                    <a:pt x="0" y="0"/>
                  </a:moveTo>
                  <a:lnTo>
                    <a:pt x="3093142" y="0"/>
                  </a:lnTo>
                  <a:lnTo>
                    <a:pt x="3093142" y="487924"/>
                  </a:lnTo>
                  <a:lnTo>
                    <a:pt x="0" y="487924"/>
                  </a:lnTo>
                  <a:close/>
                </a:path>
              </a:pathLst>
            </a:custGeom>
            <a:solidFill>
              <a:srgbClr val="F8BDC1"/>
            </a:solidFill>
          </p:spPr>
        </p:sp>
        <p:sp>
          <p:nvSpPr>
            <p:cNvPr id="4" name="TextBox 4"/>
            <p:cNvSpPr txBox="1"/>
            <p:nvPr/>
          </p:nvSpPr>
          <p:spPr>
            <a:xfrm>
              <a:off x="0" y="-38100"/>
              <a:ext cx="3093142" cy="526024"/>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150297" y="0"/>
            <a:ext cx="10550761" cy="10287000"/>
          </a:xfrm>
          <a:custGeom>
            <a:avLst/>
            <a:gdLst/>
            <a:ahLst/>
            <a:cxnLst/>
            <a:rect l="l" t="t" r="r" b="b"/>
            <a:pathLst>
              <a:path w="10550761" h="10287000">
                <a:moveTo>
                  <a:pt x="0" y="0"/>
                </a:moveTo>
                <a:lnTo>
                  <a:pt x="10550761" y="0"/>
                </a:lnTo>
                <a:lnTo>
                  <a:pt x="10550761" y="10287000"/>
                </a:lnTo>
                <a:lnTo>
                  <a:pt x="0" y="10287000"/>
                </a:lnTo>
                <a:lnTo>
                  <a:pt x="0" y="0"/>
                </a:lnTo>
                <a:close/>
              </a:path>
            </a:pathLst>
          </a:custGeom>
          <a:blipFill>
            <a:blip r:embed="rId2"/>
            <a:stretch>
              <a:fillRect l="-16345" r="-29996"/>
            </a:stretch>
          </a:blipFill>
        </p:spPr>
      </p:sp>
      <p:grpSp>
        <p:nvGrpSpPr>
          <p:cNvPr id="6" name="Group 6"/>
          <p:cNvGrpSpPr>
            <a:grpSpLocks noChangeAspect="1"/>
          </p:cNvGrpSpPr>
          <p:nvPr/>
        </p:nvGrpSpPr>
        <p:grpSpPr>
          <a:xfrm>
            <a:off x="11018871" y="3404216"/>
            <a:ext cx="1468455" cy="1468455"/>
            <a:chOff x="0" y="0"/>
            <a:chExt cx="13884457" cy="13884457"/>
          </a:xfrm>
        </p:grpSpPr>
        <p:sp>
          <p:nvSpPr>
            <p:cNvPr id="7" name="Freeform 7"/>
            <p:cNvSpPr/>
            <p:nvPr/>
          </p:nvSpPr>
          <p:spPr>
            <a:xfrm>
              <a:off x="-342874" y="-11125"/>
              <a:ext cx="14570202" cy="13906705"/>
            </a:xfrm>
            <a:custGeom>
              <a:avLst/>
              <a:gdLst/>
              <a:ahLst/>
              <a:cxnLst/>
              <a:rect l="l" t="t" r="r" b="b"/>
              <a:pathLst>
                <a:path w="14570202" h="13906705">
                  <a:moveTo>
                    <a:pt x="7285101" y="11125"/>
                  </a:moveTo>
                  <a:cubicBezTo>
                    <a:pt x="4797487" y="0"/>
                    <a:pt x="2494061" y="1320743"/>
                    <a:pt x="1247030" y="3473245"/>
                  </a:cubicBezTo>
                  <a:cubicBezTo>
                    <a:pt x="0" y="5625748"/>
                    <a:pt x="0" y="8280957"/>
                    <a:pt x="1247030" y="10433459"/>
                  </a:cubicBezTo>
                  <a:cubicBezTo>
                    <a:pt x="2494061" y="12585962"/>
                    <a:pt x="4797487" y="13906705"/>
                    <a:pt x="7285101" y="13895580"/>
                  </a:cubicBezTo>
                  <a:cubicBezTo>
                    <a:pt x="9772716" y="13906705"/>
                    <a:pt x="12076142" y="12585962"/>
                    <a:pt x="13323172" y="10433459"/>
                  </a:cubicBezTo>
                  <a:cubicBezTo>
                    <a:pt x="14570202" y="8280957"/>
                    <a:pt x="14570202" y="5625748"/>
                    <a:pt x="13323172" y="3473245"/>
                  </a:cubicBezTo>
                  <a:cubicBezTo>
                    <a:pt x="12076142" y="1320743"/>
                    <a:pt x="9772716" y="0"/>
                    <a:pt x="7285101" y="11125"/>
                  </a:cubicBezTo>
                  <a:close/>
                </a:path>
              </a:pathLst>
            </a:custGeom>
            <a:solidFill>
              <a:srgbClr val="BD1F15"/>
            </a:solidFill>
          </p:spPr>
        </p:sp>
        <p:sp>
          <p:nvSpPr>
            <p:cNvPr id="8" name="Freeform 8"/>
            <p:cNvSpPr/>
            <p:nvPr/>
          </p:nvSpPr>
          <p:spPr>
            <a:xfrm>
              <a:off x="-254486" y="73238"/>
              <a:ext cx="14393428" cy="13737980"/>
            </a:xfrm>
            <a:custGeom>
              <a:avLst/>
              <a:gdLst/>
              <a:ahLst/>
              <a:cxnLst/>
              <a:rect l="l" t="t" r="r" b="b"/>
              <a:pathLst>
                <a:path w="14393428" h="13737980">
                  <a:moveTo>
                    <a:pt x="7196713" y="10990"/>
                  </a:moveTo>
                  <a:cubicBezTo>
                    <a:pt x="4739280" y="0"/>
                    <a:pt x="2463801" y="1304718"/>
                    <a:pt x="1231900" y="3431105"/>
                  </a:cubicBezTo>
                  <a:cubicBezTo>
                    <a:pt x="0" y="5557493"/>
                    <a:pt x="0" y="8180486"/>
                    <a:pt x="1231900" y="10306873"/>
                  </a:cubicBezTo>
                  <a:cubicBezTo>
                    <a:pt x="2463801" y="12433261"/>
                    <a:pt x="4739280" y="13737979"/>
                    <a:pt x="7196713" y="13726989"/>
                  </a:cubicBezTo>
                  <a:cubicBezTo>
                    <a:pt x="9654147" y="13737979"/>
                    <a:pt x="11929626" y="12433261"/>
                    <a:pt x="13161527" y="10306873"/>
                  </a:cubicBezTo>
                  <a:cubicBezTo>
                    <a:pt x="14393428" y="8180486"/>
                    <a:pt x="14393428" y="5557493"/>
                    <a:pt x="13161527" y="3431105"/>
                  </a:cubicBezTo>
                  <a:cubicBezTo>
                    <a:pt x="11929626" y="1304718"/>
                    <a:pt x="9654147" y="0"/>
                    <a:pt x="7196713" y="10990"/>
                  </a:cubicBezTo>
                  <a:close/>
                </a:path>
              </a:pathLst>
            </a:custGeom>
            <a:blipFill>
              <a:blip r:embed="rId3"/>
              <a:stretch>
                <a:fillRect l="-48639" r="-504"/>
              </a:stretch>
            </a:blipFill>
          </p:spPr>
        </p:sp>
      </p:grpSp>
      <p:grpSp>
        <p:nvGrpSpPr>
          <p:cNvPr id="9" name="Group 9"/>
          <p:cNvGrpSpPr>
            <a:grpSpLocks noChangeAspect="1"/>
          </p:cNvGrpSpPr>
          <p:nvPr/>
        </p:nvGrpSpPr>
        <p:grpSpPr>
          <a:xfrm>
            <a:off x="11018871" y="5276686"/>
            <a:ext cx="1468455" cy="1468455"/>
            <a:chOff x="0" y="0"/>
            <a:chExt cx="13884457" cy="13884457"/>
          </a:xfrm>
        </p:grpSpPr>
        <p:sp>
          <p:nvSpPr>
            <p:cNvPr id="10" name="Freeform 10"/>
            <p:cNvSpPr/>
            <p:nvPr/>
          </p:nvSpPr>
          <p:spPr>
            <a:xfrm>
              <a:off x="-342874" y="-11125"/>
              <a:ext cx="14570202" cy="13906705"/>
            </a:xfrm>
            <a:custGeom>
              <a:avLst/>
              <a:gdLst/>
              <a:ahLst/>
              <a:cxnLst/>
              <a:rect l="l" t="t" r="r" b="b"/>
              <a:pathLst>
                <a:path w="14570202" h="13906705">
                  <a:moveTo>
                    <a:pt x="7285101" y="11125"/>
                  </a:moveTo>
                  <a:cubicBezTo>
                    <a:pt x="4797487" y="0"/>
                    <a:pt x="2494061" y="1320743"/>
                    <a:pt x="1247030" y="3473245"/>
                  </a:cubicBezTo>
                  <a:cubicBezTo>
                    <a:pt x="0" y="5625748"/>
                    <a:pt x="0" y="8280957"/>
                    <a:pt x="1247030" y="10433459"/>
                  </a:cubicBezTo>
                  <a:cubicBezTo>
                    <a:pt x="2494061" y="12585962"/>
                    <a:pt x="4797487" y="13906705"/>
                    <a:pt x="7285101" y="13895580"/>
                  </a:cubicBezTo>
                  <a:cubicBezTo>
                    <a:pt x="9772716" y="13906705"/>
                    <a:pt x="12076142" y="12585962"/>
                    <a:pt x="13323172" y="10433459"/>
                  </a:cubicBezTo>
                  <a:cubicBezTo>
                    <a:pt x="14570202" y="8280957"/>
                    <a:pt x="14570202" y="5625748"/>
                    <a:pt x="13323172" y="3473245"/>
                  </a:cubicBezTo>
                  <a:cubicBezTo>
                    <a:pt x="12076142" y="1320743"/>
                    <a:pt x="9772716" y="0"/>
                    <a:pt x="7285101" y="11125"/>
                  </a:cubicBezTo>
                  <a:close/>
                </a:path>
              </a:pathLst>
            </a:custGeom>
            <a:solidFill>
              <a:srgbClr val="BD1F15"/>
            </a:solidFill>
          </p:spPr>
        </p:sp>
        <p:sp>
          <p:nvSpPr>
            <p:cNvPr id="11" name="Freeform 11"/>
            <p:cNvSpPr/>
            <p:nvPr/>
          </p:nvSpPr>
          <p:spPr>
            <a:xfrm>
              <a:off x="-254486" y="73238"/>
              <a:ext cx="14393428" cy="13737980"/>
            </a:xfrm>
            <a:custGeom>
              <a:avLst/>
              <a:gdLst/>
              <a:ahLst/>
              <a:cxnLst/>
              <a:rect l="l" t="t" r="r" b="b"/>
              <a:pathLst>
                <a:path w="14393428" h="13737980">
                  <a:moveTo>
                    <a:pt x="7196713" y="10990"/>
                  </a:moveTo>
                  <a:cubicBezTo>
                    <a:pt x="4739280" y="0"/>
                    <a:pt x="2463801" y="1304718"/>
                    <a:pt x="1231900" y="3431105"/>
                  </a:cubicBezTo>
                  <a:cubicBezTo>
                    <a:pt x="0" y="5557493"/>
                    <a:pt x="0" y="8180486"/>
                    <a:pt x="1231900" y="10306873"/>
                  </a:cubicBezTo>
                  <a:cubicBezTo>
                    <a:pt x="2463801" y="12433261"/>
                    <a:pt x="4739280" y="13737979"/>
                    <a:pt x="7196713" y="13726989"/>
                  </a:cubicBezTo>
                  <a:cubicBezTo>
                    <a:pt x="9654147" y="13737979"/>
                    <a:pt x="11929626" y="12433261"/>
                    <a:pt x="13161527" y="10306873"/>
                  </a:cubicBezTo>
                  <a:cubicBezTo>
                    <a:pt x="14393428" y="8180486"/>
                    <a:pt x="14393428" y="5557493"/>
                    <a:pt x="13161527" y="3431105"/>
                  </a:cubicBezTo>
                  <a:cubicBezTo>
                    <a:pt x="11929626" y="1304718"/>
                    <a:pt x="9654147" y="0"/>
                    <a:pt x="7196713" y="10990"/>
                  </a:cubicBezTo>
                  <a:close/>
                </a:path>
              </a:pathLst>
            </a:custGeom>
            <a:blipFill>
              <a:blip r:embed="rId4"/>
              <a:stretch>
                <a:fillRect l="-38700" r="-38700"/>
              </a:stretch>
            </a:blipFill>
          </p:spPr>
        </p:sp>
      </p:grpSp>
      <p:grpSp>
        <p:nvGrpSpPr>
          <p:cNvPr id="12" name="Group 12"/>
          <p:cNvGrpSpPr>
            <a:grpSpLocks noChangeAspect="1"/>
          </p:cNvGrpSpPr>
          <p:nvPr/>
        </p:nvGrpSpPr>
        <p:grpSpPr>
          <a:xfrm>
            <a:off x="11018871" y="7145191"/>
            <a:ext cx="1468455" cy="1468455"/>
            <a:chOff x="0" y="0"/>
            <a:chExt cx="13884457" cy="13884457"/>
          </a:xfrm>
        </p:grpSpPr>
        <p:sp>
          <p:nvSpPr>
            <p:cNvPr id="13" name="Freeform 13"/>
            <p:cNvSpPr/>
            <p:nvPr/>
          </p:nvSpPr>
          <p:spPr>
            <a:xfrm>
              <a:off x="-342874" y="-11125"/>
              <a:ext cx="14570202" cy="13906705"/>
            </a:xfrm>
            <a:custGeom>
              <a:avLst/>
              <a:gdLst/>
              <a:ahLst/>
              <a:cxnLst/>
              <a:rect l="l" t="t" r="r" b="b"/>
              <a:pathLst>
                <a:path w="14570202" h="13906705">
                  <a:moveTo>
                    <a:pt x="7285101" y="11125"/>
                  </a:moveTo>
                  <a:cubicBezTo>
                    <a:pt x="4797487" y="0"/>
                    <a:pt x="2494061" y="1320743"/>
                    <a:pt x="1247030" y="3473245"/>
                  </a:cubicBezTo>
                  <a:cubicBezTo>
                    <a:pt x="0" y="5625748"/>
                    <a:pt x="0" y="8280957"/>
                    <a:pt x="1247030" y="10433459"/>
                  </a:cubicBezTo>
                  <a:cubicBezTo>
                    <a:pt x="2494061" y="12585962"/>
                    <a:pt x="4797487" y="13906705"/>
                    <a:pt x="7285101" y="13895580"/>
                  </a:cubicBezTo>
                  <a:cubicBezTo>
                    <a:pt x="9772716" y="13906705"/>
                    <a:pt x="12076142" y="12585962"/>
                    <a:pt x="13323172" y="10433459"/>
                  </a:cubicBezTo>
                  <a:cubicBezTo>
                    <a:pt x="14570202" y="8280957"/>
                    <a:pt x="14570202" y="5625748"/>
                    <a:pt x="13323172" y="3473245"/>
                  </a:cubicBezTo>
                  <a:cubicBezTo>
                    <a:pt x="12076142" y="1320743"/>
                    <a:pt x="9772716" y="0"/>
                    <a:pt x="7285101" y="11125"/>
                  </a:cubicBezTo>
                  <a:close/>
                </a:path>
              </a:pathLst>
            </a:custGeom>
            <a:solidFill>
              <a:srgbClr val="BD1F15"/>
            </a:solidFill>
          </p:spPr>
        </p:sp>
        <p:sp>
          <p:nvSpPr>
            <p:cNvPr id="14" name="Freeform 14"/>
            <p:cNvSpPr/>
            <p:nvPr/>
          </p:nvSpPr>
          <p:spPr>
            <a:xfrm>
              <a:off x="-254486" y="73238"/>
              <a:ext cx="14393428" cy="13737980"/>
            </a:xfrm>
            <a:custGeom>
              <a:avLst/>
              <a:gdLst/>
              <a:ahLst/>
              <a:cxnLst/>
              <a:rect l="l" t="t" r="r" b="b"/>
              <a:pathLst>
                <a:path w="14393428" h="13737980">
                  <a:moveTo>
                    <a:pt x="7196713" y="10990"/>
                  </a:moveTo>
                  <a:cubicBezTo>
                    <a:pt x="4739280" y="0"/>
                    <a:pt x="2463801" y="1304718"/>
                    <a:pt x="1231900" y="3431105"/>
                  </a:cubicBezTo>
                  <a:cubicBezTo>
                    <a:pt x="0" y="5557493"/>
                    <a:pt x="0" y="8180486"/>
                    <a:pt x="1231900" y="10306873"/>
                  </a:cubicBezTo>
                  <a:cubicBezTo>
                    <a:pt x="2463801" y="12433261"/>
                    <a:pt x="4739280" y="13737979"/>
                    <a:pt x="7196713" y="13726989"/>
                  </a:cubicBezTo>
                  <a:cubicBezTo>
                    <a:pt x="9654147" y="13737979"/>
                    <a:pt x="11929626" y="12433261"/>
                    <a:pt x="13161527" y="10306873"/>
                  </a:cubicBezTo>
                  <a:cubicBezTo>
                    <a:pt x="14393428" y="8180486"/>
                    <a:pt x="14393428" y="5557493"/>
                    <a:pt x="13161527" y="3431105"/>
                  </a:cubicBezTo>
                  <a:cubicBezTo>
                    <a:pt x="11929626" y="1304718"/>
                    <a:pt x="9654147" y="0"/>
                    <a:pt x="7196713" y="10990"/>
                  </a:cubicBezTo>
                  <a:close/>
                </a:path>
              </a:pathLst>
            </a:custGeom>
            <a:blipFill>
              <a:blip r:embed="rId5"/>
              <a:stretch>
                <a:fillRect l="-27868" r="-27868"/>
              </a:stretch>
            </a:blipFill>
          </p:spPr>
        </p:sp>
      </p:grpSp>
      <p:sp>
        <p:nvSpPr>
          <p:cNvPr id="15" name="TextBox 15"/>
          <p:cNvSpPr txBox="1"/>
          <p:nvPr/>
        </p:nvSpPr>
        <p:spPr>
          <a:xfrm>
            <a:off x="12809707" y="3886174"/>
            <a:ext cx="5752170" cy="580739"/>
          </a:xfrm>
          <a:prstGeom prst="rect">
            <a:avLst/>
          </a:prstGeom>
        </p:spPr>
        <p:txBody>
          <a:bodyPr lIns="0" tIns="0" rIns="0" bIns="0" rtlCol="0" anchor="t">
            <a:spAutoFit/>
          </a:bodyPr>
          <a:lstStyle/>
          <a:p>
            <a:pPr>
              <a:lnSpc>
                <a:spcPts val="4330"/>
              </a:lnSpc>
            </a:pPr>
            <a:r>
              <a:rPr lang="en-US" sz="4330">
                <a:solidFill>
                  <a:srgbClr val="FFFFFF"/>
                </a:solidFill>
                <a:latin typeface="Inter Bold"/>
              </a:rPr>
              <a:t>Initial Notification</a:t>
            </a:r>
          </a:p>
        </p:txBody>
      </p:sp>
      <p:sp>
        <p:nvSpPr>
          <p:cNvPr id="16" name="TextBox 16"/>
          <p:cNvSpPr txBox="1"/>
          <p:nvPr/>
        </p:nvSpPr>
        <p:spPr>
          <a:xfrm>
            <a:off x="12756933" y="5569142"/>
            <a:ext cx="5070157" cy="580739"/>
          </a:xfrm>
          <a:prstGeom prst="rect">
            <a:avLst/>
          </a:prstGeom>
        </p:spPr>
        <p:txBody>
          <a:bodyPr lIns="0" tIns="0" rIns="0" bIns="0" rtlCol="0" anchor="t">
            <a:spAutoFit/>
          </a:bodyPr>
          <a:lstStyle/>
          <a:p>
            <a:pPr>
              <a:lnSpc>
                <a:spcPts val="4330"/>
              </a:lnSpc>
            </a:pPr>
            <a:r>
              <a:rPr lang="en-US" sz="4330">
                <a:solidFill>
                  <a:srgbClr val="FFFFFF"/>
                </a:solidFill>
                <a:latin typeface="Inter Bold"/>
              </a:rPr>
              <a:t>Initial Assessment</a:t>
            </a:r>
          </a:p>
        </p:txBody>
      </p:sp>
      <p:sp>
        <p:nvSpPr>
          <p:cNvPr id="17" name="TextBox 17"/>
          <p:cNvSpPr txBox="1"/>
          <p:nvPr/>
        </p:nvSpPr>
        <p:spPr>
          <a:xfrm>
            <a:off x="10709119" y="705951"/>
            <a:ext cx="7268268" cy="1888640"/>
          </a:xfrm>
          <a:prstGeom prst="rect">
            <a:avLst/>
          </a:prstGeom>
        </p:spPr>
        <p:txBody>
          <a:bodyPr lIns="0" tIns="0" rIns="0" bIns="0" rtlCol="0" anchor="t">
            <a:spAutoFit/>
          </a:bodyPr>
          <a:lstStyle/>
          <a:p>
            <a:pPr algn="ctr">
              <a:lnSpc>
                <a:spcPts val="7230"/>
              </a:lnSpc>
            </a:pPr>
            <a:r>
              <a:rPr lang="en-US" sz="7230" spc="253">
                <a:solidFill>
                  <a:srgbClr val="FFFFFF"/>
                </a:solidFill>
                <a:latin typeface="Inter Bold"/>
              </a:rPr>
              <a:t>INFORMATION SHARING</a:t>
            </a:r>
          </a:p>
        </p:txBody>
      </p:sp>
      <p:sp>
        <p:nvSpPr>
          <p:cNvPr id="18" name="TextBox 18"/>
          <p:cNvSpPr txBox="1"/>
          <p:nvPr/>
        </p:nvSpPr>
        <p:spPr>
          <a:xfrm>
            <a:off x="12809707" y="6967464"/>
            <a:ext cx="5367177" cy="1674642"/>
          </a:xfrm>
          <a:prstGeom prst="rect">
            <a:avLst/>
          </a:prstGeom>
        </p:spPr>
        <p:txBody>
          <a:bodyPr lIns="0" tIns="0" rIns="0" bIns="0" rtlCol="0" anchor="t">
            <a:spAutoFit/>
          </a:bodyPr>
          <a:lstStyle/>
          <a:p>
            <a:pPr>
              <a:lnSpc>
                <a:spcPts val="4330"/>
              </a:lnSpc>
            </a:pPr>
            <a:r>
              <a:rPr lang="en-US" sz="4330">
                <a:solidFill>
                  <a:srgbClr val="FFFFFF"/>
                </a:solidFill>
                <a:latin typeface="Inter Bold"/>
              </a:rPr>
              <a:t>Challenges &amp; Essential Communication</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BD1F15"/>
        </a:solidFill>
        <a:effectLst/>
      </p:bgPr>
    </p:bg>
    <p:spTree>
      <p:nvGrpSpPr>
        <p:cNvPr id="1" name=""/>
        <p:cNvGrpSpPr/>
        <p:nvPr/>
      </p:nvGrpSpPr>
      <p:grpSpPr>
        <a:xfrm>
          <a:off x="0" y="0"/>
          <a:ext cx="0" cy="0"/>
          <a:chOff x="0" y="0"/>
          <a:chExt cx="0" cy="0"/>
        </a:xfrm>
      </p:grpSpPr>
      <p:grpSp>
        <p:nvGrpSpPr>
          <p:cNvPr id="2" name="Group 2"/>
          <p:cNvGrpSpPr/>
          <p:nvPr/>
        </p:nvGrpSpPr>
        <p:grpSpPr>
          <a:xfrm>
            <a:off x="1" y="6220310"/>
            <a:ext cx="18288000" cy="4074140"/>
            <a:chOff x="0" y="0"/>
            <a:chExt cx="5055504" cy="1073024"/>
          </a:xfrm>
        </p:grpSpPr>
        <p:sp>
          <p:nvSpPr>
            <p:cNvPr id="3" name="Freeform 3"/>
            <p:cNvSpPr/>
            <p:nvPr/>
          </p:nvSpPr>
          <p:spPr>
            <a:xfrm>
              <a:off x="0" y="0"/>
              <a:ext cx="5055504" cy="1073024"/>
            </a:xfrm>
            <a:custGeom>
              <a:avLst/>
              <a:gdLst/>
              <a:ahLst/>
              <a:cxnLst/>
              <a:rect l="l" t="t" r="r" b="b"/>
              <a:pathLst>
                <a:path w="5055504" h="1073024">
                  <a:moveTo>
                    <a:pt x="0" y="0"/>
                  </a:moveTo>
                  <a:lnTo>
                    <a:pt x="5055504" y="0"/>
                  </a:lnTo>
                  <a:lnTo>
                    <a:pt x="5055504" y="1073024"/>
                  </a:lnTo>
                  <a:lnTo>
                    <a:pt x="0" y="1073024"/>
                  </a:lnTo>
                  <a:close/>
                </a:path>
              </a:pathLst>
            </a:custGeom>
            <a:solidFill>
              <a:srgbClr val="F8BDC1"/>
            </a:solidFill>
          </p:spPr>
        </p:sp>
        <p:sp>
          <p:nvSpPr>
            <p:cNvPr id="4" name="TextBox 4"/>
            <p:cNvSpPr txBox="1"/>
            <p:nvPr/>
          </p:nvSpPr>
          <p:spPr>
            <a:xfrm>
              <a:off x="0" y="-38100"/>
              <a:ext cx="5055504" cy="1111124"/>
            </a:xfrm>
            <a:prstGeom prst="rect">
              <a:avLst/>
            </a:prstGeom>
          </p:spPr>
          <p:txBody>
            <a:bodyPr lIns="50800" tIns="50800" rIns="50800" bIns="50800" rtlCol="0" anchor="ctr"/>
            <a:lstStyle/>
            <a:p>
              <a:pPr algn="ctr">
                <a:lnSpc>
                  <a:spcPts val="2659"/>
                </a:lnSpc>
                <a:spcBef>
                  <a:spcPct val="0"/>
                </a:spcBef>
              </a:pPr>
              <a:endParaRPr/>
            </a:p>
          </p:txBody>
        </p:sp>
      </p:grpSp>
      <p:sp>
        <p:nvSpPr>
          <p:cNvPr id="5" name="AutoShape 5"/>
          <p:cNvSpPr/>
          <p:nvPr/>
        </p:nvSpPr>
        <p:spPr>
          <a:xfrm>
            <a:off x="4890687" y="7559854"/>
            <a:ext cx="0" cy="1794386"/>
          </a:xfrm>
          <a:prstGeom prst="line">
            <a:avLst/>
          </a:prstGeom>
          <a:ln w="57150" cap="rnd">
            <a:solidFill>
              <a:srgbClr val="FFFFFF"/>
            </a:solidFill>
            <a:prstDash val="solid"/>
            <a:headEnd type="none" w="sm" len="sm"/>
            <a:tailEnd type="none" w="sm" len="sm"/>
          </a:ln>
        </p:spPr>
      </p:sp>
      <p:sp>
        <p:nvSpPr>
          <p:cNvPr id="6" name="AutoShape 6"/>
          <p:cNvSpPr/>
          <p:nvPr/>
        </p:nvSpPr>
        <p:spPr>
          <a:xfrm>
            <a:off x="12856500" y="7747747"/>
            <a:ext cx="0" cy="1794386"/>
          </a:xfrm>
          <a:prstGeom prst="line">
            <a:avLst/>
          </a:prstGeom>
          <a:ln w="57150" cap="rnd">
            <a:solidFill>
              <a:srgbClr val="FFFFFF"/>
            </a:solidFill>
            <a:prstDash val="solid"/>
            <a:headEnd type="none" w="sm" len="sm"/>
            <a:tailEnd type="none" w="sm" len="sm"/>
          </a:ln>
        </p:spPr>
      </p:sp>
      <p:sp>
        <p:nvSpPr>
          <p:cNvPr id="7" name="Freeform 7"/>
          <p:cNvSpPr/>
          <p:nvPr/>
        </p:nvSpPr>
        <p:spPr>
          <a:xfrm>
            <a:off x="9029290" y="75977"/>
            <a:ext cx="9077735" cy="5991933"/>
          </a:xfrm>
          <a:custGeom>
            <a:avLst/>
            <a:gdLst/>
            <a:ahLst/>
            <a:cxnLst/>
            <a:rect l="l" t="t" r="r" b="b"/>
            <a:pathLst>
              <a:path w="9077735" h="5991933">
                <a:moveTo>
                  <a:pt x="0" y="0"/>
                </a:moveTo>
                <a:lnTo>
                  <a:pt x="9077735" y="0"/>
                </a:lnTo>
                <a:lnTo>
                  <a:pt x="9077735" y="5991933"/>
                </a:lnTo>
                <a:lnTo>
                  <a:pt x="0" y="5991933"/>
                </a:lnTo>
                <a:lnTo>
                  <a:pt x="0" y="0"/>
                </a:lnTo>
                <a:close/>
              </a:path>
            </a:pathLst>
          </a:custGeom>
          <a:blipFill>
            <a:blip r:embed="rId2"/>
            <a:stretch>
              <a:fillRect l="-880" r="-880" b="-101455"/>
            </a:stretch>
          </a:blipFill>
        </p:spPr>
      </p:sp>
      <p:sp>
        <p:nvSpPr>
          <p:cNvPr id="8" name="Freeform 8"/>
          <p:cNvSpPr/>
          <p:nvPr/>
        </p:nvSpPr>
        <p:spPr>
          <a:xfrm>
            <a:off x="15393108" y="6320322"/>
            <a:ext cx="989957" cy="1139519"/>
          </a:xfrm>
          <a:custGeom>
            <a:avLst/>
            <a:gdLst/>
            <a:ahLst/>
            <a:cxnLst/>
            <a:rect l="l" t="t" r="r" b="b"/>
            <a:pathLst>
              <a:path w="989957" h="1139519">
                <a:moveTo>
                  <a:pt x="0" y="0"/>
                </a:moveTo>
                <a:lnTo>
                  <a:pt x="989957" y="0"/>
                </a:lnTo>
                <a:lnTo>
                  <a:pt x="989957" y="1139520"/>
                </a:lnTo>
                <a:lnTo>
                  <a:pt x="0" y="113952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9" name="Freeform 9"/>
          <p:cNvSpPr/>
          <p:nvPr/>
        </p:nvSpPr>
        <p:spPr>
          <a:xfrm>
            <a:off x="7938283" y="6420335"/>
            <a:ext cx="1504316" cy="1139519"/>
          </a:xfrm>
          <a:custGeom>
            <a:avLst/>
            <a:gdLst/>
            <a:ahLst/>
            <a:cxnLst/>
            <a:rect l="l" t="t" r="r" b="b"/>
            <a:pathLst>
              <a:path w="1504316" h="1139519">
                <a:moveTo>
                  <a:pt x="0" y="0"/>
                </a:moveTo>
                <a:lnTo>
                  <a:pt x="1504316" y="0"/>
                </a:lnTo>
                <a:lnTo>
                  <a:pt x="1504316" y="1139519"/>
                </a:lnTo>
                <a:lnTo>
                  <a:pt x="0" y="1139519"/>
                </a:lnTo>
                <a:lnTo>
                  <a:pt x="0" y="0"/>
                </a:lnTo>
                <a:close/>
              </a:path>
            </a:pathLst>
          </a:custGeom>
          <a:blipFill>
            <a:blip r:embed="rId5"/>
            <a:stretch>
              <a:fillRect/>
            </a:stretch>
          </a:blipFill>
        </p:spPr>
      </p:sp>
      <p:sp>
        <p:nvSpPr>
          <p:cNvPr id="10" name="Freeform 10"/>
          <p:cNvSpPr/>
          <p:nvPr/>
        </p:nvSpPr>
        <p:spPr>
          <a:xfrm>
            <a:off x="1381701" y="6369389"/>
            <a:ext cx="1388353" cy="1161010"/>
          </a:xfrm>
          <a:custGeom>
            <a:avLst/>
            <a:gdLst/>
            <a:ahLst/>
            <a:cxnLst/>
            <a:rect l="l" t="t" r="r" b="b"/>
            <a:pathLst>
              <a:path w="1388353" h="1161010">
                <a:moveTo>
                  <a:pt x="0" y="0"/>
                </a:moveTo>
                <a:lnTo>
                  <a:pt x="1388353" y="0"/>
                </a:lnTo>
                <a:lnTo>
                  <a:pt x="1388353" y="1161011"/>
                </a:lnTo>
                <a:lnTo>
                  <a:pt x="0" y="1161011"/>
                </a:lnTo>
                <a:lnTo>
                  <a:pt x="0" y="0"/>
                </a:lnTo>
                <a:close/>
              </a:path>
            </a:pathLst>
          </a:custGeom>
          <a:blipFill>
            <a:blip r:embed="rId6"/>
            <a:stretch>
              <a:fillRect/>
            </a:stretch>
          </a:blipFill>
        </p:spPr>
      </p:sp>
      <p:sp>
        <p:nvSpPr>
          <p:cNvPr id="11" name="TextBox 11"/>
          <p:cNvSpPr txBox="1"/>
          <p:nvPr/>
        </p:nvSpPr>
        <p:spPr>
          <a:xfrm>
            <a:off x="7394603" y="7607479"/>
            <a:ext cx="2779603" cy="387070"/>
          </a:xfrm>
          <a:prstGeom prst="rect">
            <a:avLst/>
          </a:prstGeom>
        </p:spPr>
        <p:txBody>
          <a:bodyPr lIns="0" tIns="0" rIns="0" bIns="0" rtlCol="0" anchor="t">
            <a:spAutoFit/>
          </a:bodyPr>
          <a:lstStyle/>
          <a:p>
            <a:pPr algn="just">
              <a:lnSpc>
                <a:spcPts val="2863"/>
              </a:lnSpc>
            </a:pPr>
            <a:r>
              <a:rPr lang="en-US" sz="2863">
                <a:solidFill>
                  <a:srgbClr val="222222"/>
                </a:solidFill>
                <a:latin typeface="Inter Bold"/>
              </a:rPr>
              <a:t>Ambulances</a:t>
            </a:r>
          </a:p>
        </p:txBody>
      </p:sp>
      <p:sp>
        <p:nvSpPr>
          <p:cNvPr id="12" name="TextBox 12"/>
          <p:cNvSpPr txBox="1"/>
          <p:nvPr/>
        </p:nvSpPr>
        <p:spPr>
          <a:xfrm>
            <a:off x="1379473" y="8500267"/>
            <a:ext cx="2721583" cy="387070"/>
          </a:xfrm>
          <a:prstGeom prst="rect">
            <a:avLst/>
          </a:prstGeom>
        </p:spPr>
        <p:txBody>
          <a:bodyPr lIns="0" tIns="0" rIns="0" bIns="0" rtlCol="0" anchor="t">
            <a:spAutoFit/>
          </a:bodyPr>
          <a:lstStyle/>
          <a:p>
            <a:pPr>
              <a:lnSpc>
                <a:spcPts val="2863"/>
              </a:lnSpc>
            </a:pPr>
            <a:r>
              <a:rPr lang="en-US" sz="2863">
                <a:solidFill>
                  <a:srgbClr val="222222"/>
                </a:solidFill>
                <a:latin typeface="Inter Bold"/>
              </a:rPr>
              <a:t>Killed</a:t>
            </a:r>
          </a:p>
        </p:txBody>
      </p:sp>
      <p:sp>
        <p:nvSpPr>
          <p:cNvPr id="13" name="TextBox 13"/>
          <p:cNvSpPr txBox="1"/>
          <p:nvPr/>
        </p:nvSpPr>
        <p:spPr>
          <a:xfrm>
            <a:off x="1568938" y="570564"/>
            <a:ext cx="7741568" cy="2673168"/>
          </a:xfrm>
          <a:prstGeom prst="rect">
            <a:avLst/>
          </a:prstGeom>
        </p:spPr>
        <p:txBody>
          <a:bodyPr lIns="0" tIns="0" rIns="0" bIns="0" rtlCol="0" anchor="t">
            <a:spAutoFit/>
          </a:bodyPr>
          <a:lstStyle/>
          <a:p>
            <a:pPr>
              <a:lnSpc>
                <a:spcPts val="6922"/>
              </a:lnSpc>
            </a:pPr>
            <a:r>
              <a:rPr lang="en-US" sz="6922" spc="242">
                <a:solidFill>
                  <a:srgbClr val="FFFFFF"/>
                </a:solidFill>
                <a:latin typeface="Inter Bold"/>
              </a:rPr>
              <a:t>ACADIAN AMBULANCE SERVICE</a:t>
            </a:r>
          </a:p>
        </p:txBody>
      </p:sp>
      <p:sp>
        <p:nvSpPr>
          <p:cNvPr id="14" name="TextBox 14"/>
          <p:cNvSpPr txBox="1"/>
          <p:nvPr/>
        </p:nvSpPr>
        <p:spPr>
          <a:xfrm>
            <a:off x="1568938" y="4333917"/>
            <a:ext cx="7215467" cy="1444404"/>
          </a:xfrm>
          <a:prstGeom prst="rect">
            <a:avLst/>
          </a:prstGeom>
        </p:spPr>
        <p:txBody>
          <a:bodyPr lIns="0" tIns="0" rIns="0" bIns="0" rtlCol="0" anchor="t">
            <a:spAutoFit/>
          </a:bodyPr>
          <a:lstStyle/>
          <a:p>
            <a:pPr>
              <a:lnSpc>
                <a:spcPts val="3843"/>
              </a:lnSpc>
            </a:pPr>
            <a:r>
              <a:rPr lang="en-US" sz="2745">
                <a:solidFill>
                  <a:srgbClr val="FFFFFF"/>
                </a:solidFill>
                <a:latin typeface="Inter"/>
              </a:rPr>
              <a:t>Saving lives is the number one priority, and navigation through the cascade of wreckage and debris was significant</a:t>
            </a:r>
          </a:p>
        </p:txBody>
      </p:sp>
      <p:sp>
        <p:nvSpPr>
          <p:cNvPr id="15" name="TextBox 15"/>
          <p:cNvSpPr txBox="1"/>
          <p:nvPr/>
        </p:nvSpPr>
        <p:spPr>
          <a:xfrm>
            <a:off x="1568938" y="3518855"/>
            <a:ext cx="8220640" cy="608088"/>
          </a:xfrm>
          <a:prstGeom prst="rect">
            <a:avLst/>
          </a:prstGeom>
        </p:spPr>
        <p:txBody>
          <a:bodyPr lIns="0" tIns="0" rIns="0" bIns="0" rtlCol="0" anchor="t">
            <a:spAutoFit/>
          </a:bodyPr>
          <a:lstStyle/>
          <a:p>
            <a:pPr>
              <a:lnSpc>
                <a:spcPts val="4510"/>
              </a:lnSpc>
            </a:pPr>
            <a:r>
              <a:rPr lang="en-US" sz="4510">
                <a:solidFill>
                  <a:srgbClr val="FFFFFF"/>
                </a:solidFill>
                <a:latin typeface="Inter Bold"/>
              </a:rPr>
              <a:t>Knowing LIFE Matters</a:t>
            </a:r>
          </a:p>
        </p:txBody>
      </p:sp>
      <p:sp>
        <p:nvSpPr>
          <p:cNvPr id="16" name="TextBox 16"/>
          <p:cNvSpPr txBox="1"/>
          <p:nvPr/>
        </p:nvSpPr>
        <p:spPr>
          <a:xfrm>
            <a:off x="15180600" y="7748538"/>
            <a:ext cx="2926425" cy="1793595"/>
          </a:xfrm>
          <a:prstGeom prst="rect">
            <a:avLst/>
          </a:prstGeom>
        </p:spPr>
        <p:txBody>
          <a:bodyPr lIns="0" tIns="0" rIns="0" bIns="0" rtlCol="0" anchor="t">
            <a:spAutoFit/>
          </a:bodyPr>
          <a:lstStyle/>
          <a:p>
            <a:pPr>
              <a:lnSpc>
                <a:spcPts val="2363"/>
              </a:lnSpc>
            </a:pPr>
            <a:r>
              <a:rPr lang="en-US" sz="2363">
                <a:solidFill>
                  <a:srgbClr val="222222"/>
                </a:solidFill>
                <a:latin typeface="Inter Bold"/>
              </a:rPr>
              <a:t>1st Unit on Scene</a:t>
            </a:r>
          </a:p>
          <a:p>
            <a:pPr>
              <a:lnSpc>
                <a:spcPts val="2363"/>
              </a:lnSpc>
            </a:pPr>
            <a:endParaRPr lang="en-US" sz="2363">
              <a:solidFill>
                <a:srgbClr val="222222"/>
              </a:solidFill>
              <a:latin typeface="Inter Bold"/>
            </a:endParaRPr>
          </a:p>
          <a:p>
            <a:pPr>
              <a:lnSpc>
                <a:spcPts val="2363"/>
              </a:lnSpc>
            </a:pPr>
            <a:r>
              <a:rPr lang="en-US" sz="2363">
                <a:solidFill>
                  <a:srgbClr val="222222"/>
                </a:solidFill>
                <a:latin typeface="Inter Bold"/>
              </a:rPr>
              <a:t>1st Unit to Depart</a:t>
            </a:r>
          </a:p>
          <a:p>
            <a:pPr>
              <a:lnSpc>
                <a:spcPts val="2363"/>
              </a:lnSpc>
            </a:pPr>
            <a:endParaRPr lang="en-US" sz="2363">
              <a:solidFill>
                <a:srgbClr val="222222"/>
              </a:solidFill>
              <a:latin typeface="Inter Bold"/>
            </a:endParaRPr>
          </a:p>
          <a:p>
            <a:pPr>
              <a:lnSpc>
                <a:spcPts val="2363"/>
              </a:lnSpc>
            </a:pPr>
            <a:r>
              <a:rPr lang="en-US" sz="2363">
                <a:solidFill>
                  <a:srgbClr val="222222"/>
                </a:solidFill>
                <a:latin typeface="Inter Bold"/>
              </a:rPr>
              <a:t>Last Unit to Depart</a:t>
            </a:r>
          </a:p>
          <a:p>
            <a:pPr>
              <a:lnSpc>
                <a:spcPts val="2363"/>
              </a:lnSpc>
            </a:pPr>
            <a:endParaRPr lang="en-US" sz="2363">
              <a:solidFill>
                <a:srgbClr val="222222"/>
              </a:solidFill>
              <a:latin typeface="Inter Bold"/>
            </a:endParaRPr>
          </a:p>
        </p:txBody>
      </p:sp>
      <p:sp>
        <p:nvSpPr>
          <p:cNvPr id="17" name="TextBox 17"/>
          <p:cNvSpPr txBox="1"/>
          <p:nvPr/>
        </p:nvSpPr>
        <p:spPr>
          <a:xfrm>
            <a:off x="802194" y="8385836"/>
            <a:ext cx="2369772" cy="565581"/>
          </a:xfrm>
          <a:prstGeom prst="rect">
            <a:avLst/>
          </a:prstGeom>
        </p:spPr>
        <p:txBody>
          <a:bodyPr lIns="0" tIns="0" rIns="0" bIns="0" rtlCol="0" anchor="t">
            <a:spAutoFit/>
          </a:bodyPr>
          <a:lstStyle/>
          <a:p>
            <a:pPr>
              <a:lnSpc>
                <a:spcPts val="4266"/>
              </a:lnSpc>
            </a:pPr>
            <a:r>
              <a:rPr lang="en-US" sz="4266">
                <a:solidFill>
                  <a:srgbClr val="222222"/>
                </a:solidFill>
                <a:latin typeface="Inter Bold"/>
              </a:rPr>
              <a:t>7</a:t>
            </a:r>
          </a:p>
        </p:txBody>
      </p:sp>
      <p:sp>
        <p:nvSpPr>
          <p:cNvPr id="18" name="TextBox 18"/>
          <p:cNvSpPr txBox="1"/>
          <p:nvPr/>
        </p:nvSpPr>
        <p:spPr>
          <a:xfrm>
            <a:off x="6320670" y="8921657"/>
            <a:ext cx="2369772" cy="565581"/>
          </a:xfrm>
          <a:prstGeom prst="rect">
            <a:avLst/>
          </a:prstGeom>
        </p:spPr>
        <p:txBody>
          <a:bodyPr lIns="0" tIns="0" rIns="0" bIns="0" rtlCol="0" anchor="t">
            <a:spAutoFit/>
          </a:bodyPr>
          <a:lstStyle/>
          <a:p>
            <a:pPr>
              <a:lnSpc>
                <a:spcPts val="4266"/>
              </a:lnSpc>
            </a:pPr>
            <a:r>
              <a:rPr lang="en-US" sz="4266">
                <a:solidFill>
                  <a:srgbClr val="222222"/>
                </a:solidFill>
                <a:latin typeface="Inter Bold"/>
              </a:rPr>
              <a:t>49</a:t>
            </a:r>
          </a:p>
        </p:txBody>
      </p:sp>
      <p:sp>
        <p:nvSpPr>
          <p:cNvPr id="19" name="TextBox 19"/>
          <p:cNvSpPr txBox="1"/>
          <p:nvPr/>
        </p:nvSpPr>
        <p:spPr>
          <a:xfrm>
            <a:off x="384052" y="8921657"/>
            <a:ext cx="2369772" cy="565581"/>
          </a:xfrm>
          <a:prstGeom prst="rect">
            <a:avLst/>
          </a:prstGeom>
        </p:spPr>
        <p:txBody>
          <a:bodyPr lIns="0" tIns="0" rIns="0" bIns="0" rtlCol="0" anchor="t">
            <a:spAutoFit/>
          </a:bodyPr>
          <a:lstStyle/>
          <a:p>
            <a:pPr>
              <a:lnSpc>
                <a:spcPts val="4266"/>
              </a:lnSpc>
            </a:pPr>
            <a:r>
              <a:rPr lang="en-US" sz="4266">
                <a:solidFill>
                  <a:srgbClr val="222222"/>
                </a:solidFill>
                <a:latin typeface="Inter Bold"/>
              </a:rPr>
              <a:t>63</a:t>
            </a:r>
          </a:p>
        </p:txBody>
      </p:sp>
      <p:sp>
        <p:nvSpPr>
          <p:cNvPr id="20" name="TextBox 20"/>
          <p:cNvSpPr txBox="1"/>
          <p:nvPr/>
        </p:nvSpPr>
        <p:spPr>
          <a:xfrm>
            <a:off x="1379473" y="8996625"/>
            <a:ext cx="2721583" cy="387070"/>
          </a:xfrm>
          <a:prstGeom prst="rect">
            <a:avLst/>
          </a:prstGeom>
        </p:spPr>
        <p:txBody>
          <a:bodyPr lIns="0" tIns="0" rIns="0" bIns="0" rtlCol="0" anchor="t">
            <a:spAutoFit/>
          </a:bodyPr>
          <a:lstStyle/>
          <a:p>
            <a:pPr>
              <a:lnSpc>
                <a:spcPts val="2863"/>
              </a:lnSpc>
            </a:pPr>
            <a:r>
              <a:rPr lang="en-US" sz="2863">
                <a:solidFill>
                  <a:srgbClr val="222222"/>
                </a:solidFill>
                <a:latin typeface="Inter Bold"/>
              </a:rPr>
              <a:t>Injured</a:t>
            </a:r>
          </a:p>
        </p:txBody>
      </p:sp>
      <p:sp>
        <p:nvSpPr>
          <p:cNvPr id="21" name="TextBox 21"/>
          <p:cNvSpPr txBox="1"/>
          <p:nvPr/>
        </p:nvSpPr>
        <p:spPr>
          <a:xfrm>
            <a:off x="13647075" y="7626529"/>
            <a:ext cx="2369772" cy="483667"/>
          </a:xfrm>
          <a:prstGeom prst="rect">
            <a:avLst/>
          </a:prstGeom>
        </p:spPr>
        <p:txBody>
          <a:bodyPr lIns="0" tIns="0" rIns="0" bIns="0" rtlCol="0" anchor="t">
            <a:spAutoFit/>
          </a:bodyPr>
          <a:lstStyle/>
          <a:p>
            <a:pPr>
              <a:lnSpc>
                <a:spcPts val="3666"/>
              </a:lnSpc>
            </a:pPr>
            <a:r>
              <a:rPr lang="en-US" sz="3666">
                <a:solidFill>
                  <a:srgbClr val="222222"/>
                </a:solidFill>
                <a:latin typeface="Inter Bold"/>
              </a:rPr>
              <a:t>09:12</a:t>
            </a:r>
          </a:p>
        </p:txBody>
      </p:sp>
      <p:sp>
        <p:nvSpPr>
          <p:cNvPr id="22" name="TextBox 22"/>
          <p:cNvSpPr txBox="1"/>
          <p:nvPr/>
        </p:nvSpPr>
        <p:spPr>
          <a:xfrm>
            <a:off x="13647075" y="8376311"/>
            <a:ext cx="2369772" cy="483667"/>
          </a:xfrm>
          <a:prstGeom prst="rect">
            <a:avLst/>
          </a:prstGeom>
        </p:spPr>
        <p:txBody>
          <a:bodyPr lIns="0" tIns="0" rIns="0" bIns="0" rtlCol="0" anchor="t">
            <a:spAutoFit/>
          </a:bodyPr>
          <a:lstStyle/>
          <a:p>
            <a:pPr>
              <a:lnSpc>
                <a:spcPts val="3666"/>
              </a:lnSpc>
            </a:pPr>
            <a:r>
              <a:rPr lang="en-US" sz="3666">
                <a:solidFill>
                  <a:srgbClr val="222222"/>
                </a:solidFill>
                <a:latin typeface="Inter Bold"/>
              </a:rPr>
              <a:t>09:45</a:t>
            </a:r>
          </a:p>
        </p:txBody>
      </p:sp>
      <p:sp>
        <p:nvSpPr>
          <p:cNvPr id="23" name="TextBox 23"/>
          <p:cNvSpPr txBox="1"/>
          <p:nvPr/>
        </p:nvSpPr>
        <p:spPr>
          <a:xfrm>
            <a:off x="13765693" y="9058466"/>
            <a:ext cx="2369772" cy="483667"/>
          </a:xfrm>
          <a:prstGeom prst="rect">
            <a:avLst/>
          </a:prstGeom>
        </p:spPr>
        <p:txBody>
          <a:bodyPr lIns="0" tIns="0" rIns="0" bIns="0" rtlCol="0" anchor="t">
            <a:spAutoFit/>
          </a:bodyPr>
          <a:lstStyle/>
          <a:p>
            <a:pPr>
              <a:lnSpc>
                <a:spcPts val="3666"/>
              </a:lnSpc>
            </a:pPr>
            <a:r>
              <a:rPr lang="en-US" sz="3666">
                <a:solidFill>
                  <a:srgbClr val="222222"/>
                </a:solidFill>
                <a:latin typeface="Inter Bold"/>
              </a:rPr>
              <a:t>12:22</a:t>
            </a:r>
          </a:p>
        </p:txBody>
      </p:sp>
      <p:sp>
        <p:nvSpPr>
          <p:cNvPr id="24" name="TextBox 24"/>
          <p:cNvSpPr txBox="1"/>
          <p:nvPr/>
        </p:nvSpPr>
        <p:spPr>
          <a:xfrm>
            <a:off x="1379473" y="7951712"/>
            <a:ext cx="2721583" cy="387070"/>
          </a:xfrm>
          <a:prstGeom prst="rect">
            <a:avLst/>
          </a:prstGeom>
        </p:spPr>
        <p:txBody>
          <a:bodyPr lIns="0" tIns="0" rIns="0" bIns="0" rtlCol="0" anchor="t">
            <a:spAutoFit/>
          </a:bodyPr>
          <a:lstStyle/>
          <a:p>
            <a:pPr>
              <a:lnSpc>
                <a:spcPts val="2863"/>
              </a:lnSpc>
            </a:pPr>
            <a:r>
              <a:rPr lang="en-US" sz="2863">
                <a:solidFill>
                  <a:srgbClr val="222222"/>
                </a:solidFill>
                <a:latin typeface="Inter Bold"/>
              </a:rPr>
              <a:t>Vehicles</a:t>
            </a:r>
          </a:p>
        </p:txBody>
      </p:sp>
      <p:sp>
        <p:nvSpPr>
          <p:cNvPr id="25" name="TextBox 25"/>
          <p:cNvSpPr txBox="1"/>
          <p:nvPr/>
        </p:nvSpPr>
        <p:spPr>
          <a:xfrm>
            <a:off x="196815" y="7823947"/>
            <a:ext cx="2369772" cy="565581"/>
          </a:xfrm>
          <a:prstGeom prst="rect">
            <a:avLst/>
          </a:prstGeom>
        </p:spPr>
        <p:txBody>
          <a:bodyPr lIns="0" tIns="0" rIns="0" bIns="0" rtlCol="0" anchor="t">
            <a:spAutoFit/>
          </a:bodyPr>
          <a:lstStyle/>
          <a:p>
            <a:pPr>
              <a:lnSpc>
                <a:spcPts val="4266"/>
              </a:lnSpc>
            </a:pPr>
            <a:r>
              <a:rPr lang="en-US" sz="4266">
                <a:solidFill>
                  <a:srgbClr val="222222"/>
                </a:solidFill>
                <a:latin typeface="Inter Bold"/>
              </a:rPr>
              <a:t>168</a:t>
            </a:r>
          </a:p>
        </p:txBody>
      </p:sp>
      <p:sp>
        <p:nvSpPr>
          <p:cNvPr id="26" name="TextBox 26"/>
          <p:cNvSpPr txBox="1"/>
          <p:nvPr/>
        </p:nvSpPr>
        <p:spPr>
          <a:xfrm>
            <a:off x="6320670" y="8294396"/>
            <a:ext cx="2369772" cy="565581"/>
          </a:xfrm>
          <a:prstGeom prst="rect">
            <a:avLst/>
          </a:prstGeom>
        </p:spPr>
        <p:txBody>
          <a:bodyPr lIns="0" tIns="0" rIns="0" bIns="0" rtlCol="0" anchor="t">
            <a:spAutoFit/>
          </a:bodyPr>
          <a:lstStyle/>
          <a:p>
            <a:pPr>
              <a:lnSpc>
                <a:spcPts val="4266"/>
              </a:lnSpc>
            </a:pPr>
            <a:r>
              <a:rPr lang="en-US" sz="4266">
                <a:solidFill>
                  <a:srgbClr val="222222"/>
                </a:solidFill>
                <a:latin typeface="Inter Bold"/>
              </a:rPr>
              <a:t>  4</a:t>
            </a:r>
          </a:p>
        </p:txBody>
      </p:sp>
      <p:sp>
        <p:nvSpPr>
          <p:cNvPr id="27" name="TextBox 27"/>
          <p:cNvSpPr txBox="1"/>
          <p:nvPr/>
        </p:nvSpPr>
        <p:spPr>
          <a:xfrm>
            <a:off x="6320670" y="7606600"/>
            <a:ext cx="2369772" cy="565581"/>
          </a:xfrm>
          <a:prstGeom prst="rect">
            <a:avLst/>
          </a:prstGeom>
        </p:spPr>
        <p:txBody>
          <a:bodyPr lIns="0" tIns="0" rIns="0" bIns="0" rtlCol="0" anchor="t">
            <a:spAutoFit/>
          </a:bodyPr>
          <a:lstStyle/>
          <a:p>
            <a:pPr>
              <a:lnSpc>
                <a:spcPts val="4266"/>
              </a:lnSpc>
            </a:pPr>
            <a:r>
              <a:rPr lang="en-US" sz="4266">
                <a:solidFill>
                  <a:srgbClr val="222222"/>
                </a:solidFill>
                <a:latin typeface="Inter Bold"/>
              </a:rPr>
              <a:t>18</a:t>
            </a:r>
          </a:p>
        </p:txBody>
      </p:sp>
      <p:sp>
        <p:nvSpPr>
          <p:cNvPr id="28" name="TextBox 28"/>
          <p:cNvSpPr txBox="1"/>
          <p:nvPr/>
        </p:nvSpPr>
        <p:spPr>
          <a:xfrm>
            <a:off x="7394603" y="8257804"/>
            <a:ext cx="2779603" cy="387070"/>
          </a:xfrm>
          <a:prstGeom prst="rect">
            <a:avLst/>
          </a:prstGeom>
        </p:spPr>
        <p:txBody>
          <a:bodyPr lIns="0" tIns="0" rIns="0" bIns="0" rtlCol="0" anchor="t">
            <a:spAutoFit/>
          </a:bodyPr>
          <a:lstStyle/>
          <a:p>
            <a:pPr algn="just">
              <a:lnSpc>
                <a:spcPts val="2863"/>
              </a:lnSpc>
            </a:pPr>
            <a:r>
              <a:rPr lang="en-US" sz="2863">
                <a:solidFill>
                  <a:srgbClr val="222222"/>
                </a:solidFill>
                <a:latin typeface="Inter Bold"/>
              </a:rPr>
              <a:t>Sprint trucks</a:t>
            </a:r>
          </a:p>
        </p:txBody>
      </p:sp>
      <p:sp>
        <p:nvSpPr>
          <p:cNvPr id="29" name="TextBox 29"/>
          <p:cNvSpPr txBox="1"/>
          <p:nvPr/>
        </p:nvSpPr>
        <p:spPr>
          <a:xfrm>
            <a:off x="7394603" y="8967171"/>
            <a:ext cx="4733468" cy="387070"/>
          </a:xfrm>
          <a:prstGeom prst="rect">
            <a:avLst/>
          </a:prstGeom>
        </p:spPr>
        <p:txBody>
          <a:bodyPr lIns="0" tIns="0" rIns="0" bIns="0" rtlCol="0" anchor="t">
            <a:spAutoFit/>
          </a:bodyPr>
          <a:lstStyle/>
          <a:p>
            <a:pPr algn="just">
              <a:lnSpc>
                <a:spcPts val="2863"/>
              </a:lnSpc>
            </a:pPr>
            <a:r>
              <a:rPr lang="en-US" sz="2863">
                <a:solidFill>
                  <a:srgbClr val="222222"/>
                </a:solidFill>
                <a:latin typeface="Inter Bold"/>
              </a:rPr>
              <a:t>Patients Transported</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8BDC1"/>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854005" y="5089561"/>
            <a:ext cx="19760963" cy="5945657"/>
            <a:chOff x="0" y="0"/>
            <a:chExt cx="5204533" cy="1565934"/>
          </a:xfrm>
        </p:grpSpPr>
        <p:sp>
          <p:nvSpPr>
            <p:cNvPr id="3" name="Freeform 3"/>
            <p:cNvSpPr/>
            <p:nvPr/>
          </p:nvSpPr>
          <p:spPr>
            <a:xfrm>
              <a:off x="0" y="0"/>
              <a:ext cx="5204533" cy="1565934"/>
            </a:xfrm>
            <a:custGeom>
              <a:avLst/>
              <a:gdLst/>
              <a:ahLst/>
              <a:cxnLst/>
              <a:rect l="l" t="t" r="r" b="b"/>
              <a:pathLst>
                <a:path w="5204533" h="1565934">
                  <a:moveTo>
                    <a:pt x="0" y="0"/>
                  </a:moveTo>
                  <a:lnTo>
                    <a:pt x="5204533" y="0"/>
                  </a:lnTo>
                  <a:lnTo>
                    <a:pt x="5204533" y="1565934"/>
                  </a:lnTo>
                  <a:lnTo>
                    <a:pt x="0" y="1565934"/>
                  </a:lnTo>
                  <a:close/>
                </a:path>
              </a:pathLst>
            </a:custGeom>
            <a:solidFill>
              <a:srgbClr val="BD1F15"/>
            </a:solidFill>
          </p:spPr>
        </p:sp>
        <p:sp>
          <p:nvSpPr>
            <p:cNvPr id="4" name="TextBox 4"/>
            <p:cNvSpPr txBox="1"/>
            <p:nvPr/>
          </p:nvSpPr>
          <p:spPr>
            <a:xfrm>
              <a:off x="0" y="-38100"/>
              <a:ext cx="5204533" cy="1604034"/>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2359185" y="1028700"/>
            <a:ext cx="3413161" cy="3413161"/>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7" name="TextBox 7"/>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2517812" y="1187332"/>
            <a:ext cx="3095909" cy="3095896"/>
            <a:chOff x="0" y="0"/>
            <a:chExt cx="6350000" cy="6349975"/>
          </a:xfrm>
        </p:grpSpPr>
        <p:sp>
          <p:nvSpPr>
            <p:cNvPr id="9" name="Freeform 9"/>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2"/>
              <a:stretch>
                <a:fillRect l="-60747" r="-60747"/>
              </a:stretch>
            </a:blipFill>
          </p:spPr>
        </p:sp>
      </p:grpSp>
      <p:grpSp>
        <p:nvGrpSpPr>
          <p:cNvPr id="10" name="Group 10"/>
          <p:cNvGrpSpPr/>
          <p:nvPr/>
        </p:nvGrpSpPr>
        <p:grpSpPr>
          <a:xfrm>
            <a:off x="7515421" y="1028700"/>
            <a:ext cx="3413161" cy="3413161"/>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12" name="TextBox 12"/>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3" name="Group 13"/>
          <p:cNvGrpSpPr/>
          <p:nvPr/>
        </p:nvGrpSpPr>
        <p:grpSpPr>
          <a:xfrm>
            <a:off x="7674048" y="1187332"/>
            <a:ext cx="3095909" cy="3095896"/>
            <a:chOff x="0" y="0"/>
            <a:chExt cx="6350000" cy="6349975"/>
          </a:xfrm>
        </p:grpSpPr>
        <p:sp>
          <p:nvSpPr>
            <p:cNvPr id="14" name="Freeform 14"/>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3"/>
              <a:stretch>
                <a:fillRect l="-38911" r="-38911"/>
              </a:stretch>
            </a:blipFill>
          </p:spPr>
        </p:sp>
      </p:grpSp>
      <p:grpSp>
        <p:nvGrpSpPr>
          <p:cNvPr id="15" name="Group 15"/>
          <p:cNvGrpSpPr/>
          <p:nvPr/>
        </p:nvGrpSpPr>
        <p:grpSpPr>
          <a:xfrm>
            <a:off x="12515654" y="1028700"/>
            <a:ext cx="3413161" cy="3413161"/>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17" name="TextBox 17"/>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8" name="Group 18"/>
          <p:cNvGrpSpPr/>
          <p:nvPr/>
        </p:nvGrpSpPr>
        <p:grpSpPr>
          <a:xfrm>
            <a:off x="12674280" y="1187332"/>
            <a:ext cx="3095909" cy="3095896"/>
            <a:chOff x="0" y="0"/>
            <a:chExt cx="6350000" cy="6349975"/>
          </a:xfrm>
        </p:grpSpPr>
        <p:sp>
          <p:nvSpPr>
            <p:cNvPr id="19" name="Freeform 19"/>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4"/>
              <a:stretch>
                <a:fillRect l="-16760" r="-16760"/>
              </a:stretch>
            </a:blipFill>
          </p:spPr>
        </p:sp>
      </p:grpSp>
      <p:sp>
        <p:nvSpPr>
          <p:cNvPr id="20" name="AutoShape 20"/>
          <p:cNvSpPr/>
          <p:nvPr/>
        </p:nvSpPr>
        <p:spPr>
          <a:xfrm rot="-5400000">
            <a:off x="5347855" y="8511361"/>
            <a:ext cx="1417678" cy="0"/>
          </a:xfrm>
          <a:prstGeom prst="line">
            <a:avLst/>
          </a:prstGeom>
          <a:ln w="76200" cap="rnd">
            <a:solidFill>
              <a:srgbClr val="FFFFFF"/>
            </a:solidFill>
            <a:prstDash val="solid"/>
            <a:headEnd type="none" w="sm" len="sm"/>
            <a:tailEnd type="none" w="sm" len="sm"/>
          </a:ln>
        </p:spPr>
      </p:sp>
      <p:sp>
        <p:nvSpPr>
          <p:cNvPr id="21" name="AutoShape 21"/>
          <p:cNvSpPr/>
          <p:nvPr/>
        </p:nvSpPr>
        <p:spPr>
          <a:xfrm rot="-5400000">
            <a:off x="11130057" y="8511361"/>
            <a:ext cx="1417678" cy="0"/>
          </a:xfrm>
          <a:prstGeom prst="line">
            <a:avLst/>
          </a:prstGeom>
          <a:ln w="76200" cap="rnd">
            <a:solidFill>
              <a:srgbClr val="FFFFFF"/>
            </a:solidFill>
            <a:prstDash val="solid"/>
            <a:headEnd type="none" w="sm" len="sm"/>
            <a:tailEnd type="none" w="sm" len="sm"/>
          </a:ln>
        </p:spPr>
      </p:sp>
      <p:grpSp>
        <p:nvGrpSpPr>
          <p:cNvPr id="22" name="Group 22"/>
          <p:cNvGrpSpPr/>
          <p:nvPr/>
        </p:nvGrpSpPr>
        <p:grpSpPr>
          <a:xfrm rot="-10800000">
            <a:off x="-698453" y="-681664"/>
            <a:ext cx="19760963" cy="1219200"/>
            <a:chOff x="0" y="0"/>
            <a:chExt cx="5204533" cy="321106"/>
          </a:xfrm>
        </p:grpSpPr>
        <p:sp>
          <p:nvSpPr>
            <p:cNvPr id="23" name="Freeform 23"/>
            <p:cNvSpPr/>
            <p:nvPr/>
          </p:nvSpPr>
          <p:spPr>
            <a:xfrm>
              <a:off x="0" y="0"/>
              <a:ext cx="5204533" cy="321106"/>
            </a:xfrm>
            <a:custGeom>
              <a:avLst/>
              <a:gdLst/>
              <a:ahLst/>
              <a:cxnLst/>
              <a:rect l="l" t="t" r="r" b="b"/>
              <a:pathLst>
                <a:path w="5204533" h="321106">
                  <a:moveTo>
                    <a:pt x="0" y="0"/>
                  </a:moveTo>
                  <a:lnTo>
                    <a:pt x="5204533" y="0"/>
                  </a:lnTo>
                  <a:lnTo>
                    <a:pt x="5204533" y="321106"/>
                  </a:lnTo>
                  <a:lnTo>
                    <a:pt x="0" y="321106"/>
                  </a:lnTo>
                  <a:close/>
                </a:path>
              </a:pathLst>
            </a:custGeom>
            <a:solidFill>
              <a:srgbClr val="BD1F15"/>
            </a:solidFill>
          </p:spPr>
        </p:sp>
        <p:sp>
          <p:nvSpPr>
            <p:cNvPr id="24" name="TextBox 24"/>
            <p:cNvSpPr txBox="1"/>
            <p:nvPr/>
          </p:nvSpPr>
          <p:spPr>
            <a:xfrm>
              <a:off x="0" y="-38100"/>
              <a:ext cx="5204533" cy="359206"/>
            </a:xfrm>
            <a:prstGeom prst="rect">
              <a:avLst/>
            </a:prstGeom>
          </p:spPr>
          <p:txBody>
            <a:bodyPr lIns="50800" tIns="50800" rIns="50800" bIns="50800" rtlCol="0" anchor="ctr"/>
            <a:lstStyle/>
            <a:p>
              <a:pPr algn="ctr">
                <a:lnSpc>
                  <a:spcPts val="2659"/>
                </a:lnSpc>
                <a:spcBef>
                  <a:spcPct val="0"/>
                </a:spcBef>
              </a:pPr>
              <a:endParaRPr/>
            </a:p>
          </p:txBody>
        </p:sp>
      </p:grpSp>
      <p:sp>
        <p:nvSpPr>
          <p:cNvPr id="25" name="TextBox 25"/>
          <p:cNvSpPr txBox="1"/>
          <p:nvPr/>
        </p:nvSpPr>
        <p:spPr>
          <a:xfrm>
            <a:off x="3122402" y="5080036"/>
            <a:ext cx="12117829" cy="2037603"/>
          </a:xfrm>
          <a:prstGeom prst="rect">
            <a:avLst/>
          </a:prstGeom>
        </p:spPr>
        <p:txBody>
          <a:bodyPr lIns="0" tIns="0" rIns="0" bIns="0" rtlCol="0" anchor="t">
            <a:spAutoFit/>
          </a:bodyPr>
          <a:lstStyle/>
          <a:p>
            <a:pPr algn="ctr">
              <a:lnSpc>
                <a:spcPts val="7845"/>
              </a:lnSpc>
            </a:pPr>
            <a:r>
              <a:rPr lang="en-US" sz="7845" spc="274">
                <a:solidFill>
                  <a:srgbClr val="FFFFFF"/>
                </a:solidFill>
                <a:latin typeface="Inter Bold"/>
              </a:rPr>
              <a:t>COORDINATION &amp; COLLABORATION</a:t>
            </a:r>
          </a:p>
        </p:txBody>
      </p:sp>
      <p:sp>
        <p:nvSpPr>
          <p:cNvPr id="26" name="AutoShape 26"/>
          <p:cNvSpPr/>
          <p:nvPr/>
        </p:nvSpPr>
        <p:spPr>
          <a:xfrm rot="-10799999">
            <a:off x="-507250" y="6172071"/>
            <a:ext cx="4053851" cy="0"/>
          </a:xfrm>
          <a:prstGeom prst="line">
            <a:avLst/>
          </a:prstGeom>
          <a:ln w="66675" cap="rnd">
            <a:solidFill>
              <a:srgbClr val="FFFFFF"/>
            </a:solidFill>
            <a:prstDash val="solid"/>
            <a:headEnd type="none" w="sm" len="sm"/>
            <a:tailEnd type="none" w="sm" len="sm"/>
          </a:ln>
        </p:spPr>
      </p:sp>
      <p:sp>
        <p:nvSpPr>
          <p:cNvPr id="27" name="AutoShape 27"/>
          <p:cNvSpPr/>
          <p:nvPr/>
        </p:nvSpPr>
        <p:spPr>
          <a:xfrm rot="-10799999">
            <a:off x="14853106" y="6127938"/>
            <a:ext cx="4053851" cy="0"/>
          </a:xfrm>
          <a:prstGeom prst="line">
            <a:avLst/>
          </a:prstGeom>
          <a:ln w="47625" cap="rnd">
            <a:solidFill>
              <a:srgbClr val="FFFFFF"/>
            </a:solidFill>
            <a:prstDash val="solid"/>
            <a:headEnd type="none" w="sm" len="sm"/>
            <a:tailEnd type="none" w="sm" len="sm"/>
          </a:ln>
        </p:spPr>
      </p:sp>
      <p:sp>
        <p:nvSpPr>
          <p:cNvPr id="28" name="TextBox 28"/>
          <p:cNvSpPr txBox="1"/>
          <p:nvPr/>
        </p:nvSpPr>
        <p:spPr>
          <a:xfrm>
            <a:off x="1407968" y="8001000"/>
            <a:ext cx="3482874" cy="1930745"/>
          </a:xfrm>
          <a:prstGeom prst="rect">
            <a:avLst/>
          </a:prstGeom>
        </p:spPr>
        <p:txBody>
          <a:bodyPr lIns="0" tIns="0" rIns="0" bIns="0" rtlCol="0" anchor="t">
            <a:spAutoFit/>
          </a:bodyPr>
          <a:lstStyle/>
          <a:p>
            <a:pPr algn="ctr">
              <a:lnSpc>
                <a:spcPts val="3830"/>
              </a:lnSpc>
            </a:pPr>
            <a:r>
              <a:rPr lang="en-US" sz="2736">
                <a:solidFill>
                  <a:srgbClr val="FFFFFF"/>
                </a:solidFill>
                <a:latin typeface="Inter"/>
              </a:rPr>
              <a:t>What is needed the most and how to make those resources active?</a:t>
            </a:r>
          </a:p>
        </p:txBody>
      </p:sp>
      <p:sp>
        <p:nvSpPr>
          <p:cNvPr id="29" name="TextBox 29"/>
          <p:cNvSpPr txBox="1"/>
          <p:nvPr/>
        </p:nvSpPr>
        <p:spPr>
          <a:xfrm>
            <a:off x="456397" y="7286267"/>
            <a:ext cx="5386016" cy="554355"/>
          </a:xfrm>
          <a:prstGeom prst="rect">
            <a:avLst/>
          </a:prstGeom>
        </p:spPr>
        <p:txBody>
          <a:bodyPr lIns="0" tIns="0" rIns="0" bIns="0" rtlCol="0" anchor="t">
            <a:spAutoFit/>
          </a:bodyPr>
          <a:lstStyle/>
          <a:p>
            <a:pPr algn="ctr">
              <a:lnSpc>
                <a:spcPts val="4199"/>
              </a:lnSpc>
            </a:pPr>
            <a:r>
              <a:rPr lang="en-US" sz="4199">
                <a:solidFill>
                  <a:srgbClr val="FFFFFF"/>
                </a:solidFill>
                <a:latin typeface="Inter Bold"/>
              </a:rPr>
              <a:t>About People</a:t>
            </a:r>
          </a:p>
        </p:txBody>
      </p:sp>
      <p:sp>
        <p:nvSpPr>
          <p:cNvPr id="30" name="TextBox 30"/>
          <p:cNvSpPr txBox="1"/>
          <p:nvPr/>
        </p:nvSpPr>
        <p:spPr>
          <a:xfrm>
            <a:off x="12188649" y="7267316"/>
            <a:ext cx="5727381" cy="573306"/>
          </a:xfrm>
          <a:prstGeom prst="rect">
            <a:avLst/>
          </a:prstGeom>
        </p:spPr>
        <p:txBody>
          <a:bodyPr lIns="0" tIns="0" rIns="0" bIns="0" rtlCol="0" anchor="t">
            <a:spAutoFit/>
          </a:bodyPr>
          <a:lstStyle/>
          <a:p>
            <a:pPr algn="ctr">
              <a:lnSpc>
                <a:spcPts val="4200"/>
              </a:lnSpc>
            </a:pPr>
            <a:r>
              <a:rPr lang="en-US" sz="4200">
                <a:solidFill>
                  <a:srgbClr val="FFFFFF"/>
                </a:solidFill>
                <a:latin typeface="Inter Bold"/>
              </a:rPr>
              <a:t>Partnership</a:t>
            </a:r>
          </a:p>
        </p:txBody>
      </p:sp>
      <p:sp>
        <p:nvSpPr>
          <p:cNvPr id="31" name="TextBox 31"/>
          <p:cNvSpPr txBox="1"/>
          <p:nvPr/>
        </p:nvSpPr>
        <p:spPr>
          <a:xfrm>
            <a:off x="6750723" y="7783472"/>
            <a:ext cx="4888189" cy="2416520"/>
          </a:xfrm>
          <a:prstGeom prst="rect">
            <a:avLst/>
          </a:prstGeom>
        </p:spPr>
        <p:txBody>
          <a:bodyPr lIns="0" tIns="0" rIns="0" bIns="0" rtlCol="0" anchor="t">
            <a:spAutoFit/>
          </a:bodyPr>
          <a:lstStyle/>
          <a:p>
            <a:pPr algn="ctr">
              <a:lnSpc>
                <a:spcPts val="3830"/>
              </a:lnSpc>
            </a:pPr>
            <a:r>
              <a:rPr lang="en-US" sz="2736">
                <a:solidFill>
                  <a:srgbClr val="FFFFFF"/>
                </a:solidFill>
                <a:latin typeface="Inter"/>
              </a:rPr>
              <a:t>What resources do I need?  Who do I need to help? What stakeholders are needed to contain, maintain and prevent?</a:t>
            </a:r>
          </a:p>
        </p:txBody>
      </p:sp>
      <p:sp>
        <p:nvSpPr>
          <p:cNvPr id="32" name="TextBox 32"/>
          <p:cNvSpPr txBox="1"/>
          <p:nvPr/>
        </p:nvSpPr>
        <p:spPr>
          <a:xfrm>
            <a:off x="13498794" y="8001000"/>
            <a:ext cx="3482874" cy="1444970"/>
          </a:xfrm>
          <a:prstGeom prst="rect">
            <a:avLst/>
          </a:prstGeom>
        </p:spPr>
        <p:txBody>
          <a:bodyPr lIns="0" tIns="0" rIns="0" bIns="0" rtlCol="0" anchor="t">
            <a:spAutoFit/>
          </a:bodyPr>
          <a:lstStyle/>
          <a:p>
            <a:pPr algn="ctr">
              <a:lnSpc>
                <a:spcPts val="3830"/>
              </a:lnSpc>
            </a:pPr>
            <a:r>
              <a:rPr lang="en-US" sz="2736">
                <a:solidFill>
                  <a:srgbClr val="FFFFFF"/>
                </a:solidFill>
                <a:latin typeface="Inter"/>
              </a:rPr>
              <a:t>What made the integration of partners successful?</a:t>
            </a:r>
          </a:p>
        </p:txBody>
      </p:sp>
      <p:sp>
        <p:nvSpPr>
          <p:cNvPr id="33" name="TextBox 33"/>
          <p:cNvSpPr txBox="1"/>
          <p:nvPr/>
        </p:nvSpPr>
        <p:spPr>
          <a:xfrm>
            <a:off x="6488309" y="7286267"/>
            <a:ext cx="5386016" cy="554355"/>
          </a:xfrm>
          <a:prstGeom prst="rect">
            <a:avLst/>
          </a:prstGeom>
        </p:spPr>
        <p:txBody>
          <a:bodyPr lIns="0" tIns="0" rIns="0" bIns="0" rtlCol="0" anchor="t">
            <a:spAutoFit/>
          </a:bodyPr>
          <a:lstStyle/>
          <a:p>
            <a:pPr algn="ctr">
              <a:lnSpc>
                <a:spcPts val="4199"/>
              </a:lnSpc>
            </a:pPr>
            <a:r>
              <a:rPr lang="en-US" sz="4199">
                <a:solidFill>
                  <a:srgbClr val="FFFFFF"/>
                </a:solidFill>
                <a:latin typeface="Inter Bold"/>
              </a:rPr>
              <a:t>Organizations</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8BDC1"/>
        </a:solidFill>
        <a:effectLst/>
      </p:bgPr>
    </p:bg>
    <p:spTree>
      <p:nvGrpSpPr>
        <p:cNvPr id="1" name=""/>
        <p:cNvGrpSpPr/>
        <p:nvPr/>
      </p:nvGrpSpPr>
      <p:grpSpPr>
        <a:xfrm>
          <a:off x="0" y="0"/>
          <a:ext cx="0" cy="0"/>
          <a:chOff x="0" y="0"/>
          <a:chExt cx="0" cy="0"/>
        </a:xfrm>
      </p:grpSpPr>
      <p:grpSp>
        <p:nvGrpSpPr>
          <p:cNvPr id="2" name="Group 2"/>
          <p:cNvGrpSpPr/>
          <p:nvPr/>
        </p:nvGrpSpPr>
        <p:grpSpPr>
          <a:xfrm>
            <a:off x="13834308" y="6892939"/>
            <a:ext cx="1121535" cy="1121535"/>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4" name="TextBox 4"/>
            <p:cNvSpPr txBox="1"/>
            <p:nvPr/>
          </p:nvSpPr>
          <p:spPr>
            <a:xfrm>
              <a:off x="76200" y="0"/>
              <a:ext cx="660400" cy="736600"/>
            </a:xfrm>
            <a:prstGeom prst="rect">
              <a:avLst/>
            </a:prstGeom>
          </p:spPr>
          <p:txBody>
            <a:bodyPr lIns="50800" tIns="50800" rIns="50800" bIns="50800" rtlCol="0" anchor="ctr"/>
            <a:lstStyle/>
            <a:p>
              <a:pPr algn="ctr">
                <a:lnSpc>
                  <a:spcPts val="5179"/>
                </a:lnSpc>
              </a:pPr>
              <a:r>
                <a:rPr lang="en-US" sz="3699">
                  <a:solidFill>
                    <a:srgbClr val="BD1F15"/>
                  </a:solidFill>
                  <a:latin typeface="Inter Bold"/>
                </a:rPr>
                <a:t>03</a:t>
              </a:r>
            </a:p>
          </p:txBody>
        </p:sp>
      </p:grpSp>
      <p:grpSp>
        <p:nvGrpSpPr>
          <p:cNvPr id="6" name="Group 6"/>
          <p:cNvGrpSpPr/>
          <p:nvPr/>
        </p:nvGrpSpPr>
        <p:grpSpPr>
          <a:xfrm rot="-10800000">
            <a:off x="-435776" y="6591300"/>
            <a:ext cx="19684763" cy="8886223"/>
            <a:chOff x="0" y="0"/>
            <a:chExt cx="5184464" cy="2340404"/>
          </a:xfrm>
        </p:grpSpPr>
        <p:sp>
          <p:nvSpPr>
            <p:cNvPr id="7" name="Freeform 7"/>
            <p:cNvSpPr/>
            <p:nvPr/>
          </p:nvSpPr>
          <p:spPr>
            <a:xfrm>
              <a:off x="0" y="0"/>
              <a:ext cx="5184464" cy="2340404"/>
            </a:xfrm>
            <a:custGeom>
              <a:avLst/>
              <a:gdLst/>
              <a:ahLst/>
              <a:cxnLst/>
              <a:rect l="l" t="t" r="r" b="b"/>
              <a:pathLst>
                <a:path w="5184464" h="2340404">
                  <a:moveTo>
                    <a:pt x="0" y="0"/>
                  </a:moveTo>
                  <a:lnTo>
                    <a:pt x="5184464" y="0"/>
                  </a:lnTo>
                  <a:lnTo>
                    <a:pt x="5184464" y="2340404"/>
                  </a:lnTo>
                  <a:lnTo>
                    <a:pt x="0" y="2340404"/>
                  </a:lnTo>
                  <a:close/>
                </a:path>
              </a:pathLst>
            </a:custGeom>
            <a:solidFill>
              <a:srgbClr val="BD1F15"/>
            </a:solidFill>
          </p:spPr>
        </p:sp>
        <p:sp>
          <p:nvSpPr>
            <p:cNvPr id="8" name="TextBox 8"/>
            <p:cNvSpPr txBox="1"/>
            <p:nvPr/>
          </p:nvSpPr>
          <p:spPr>
            <a:xfrm>
              <a:off x="0" y="-38100"/>
              <a:ext cx="5184464" cy="2378504"/>
            </a:xfrm>
            <a:prstGeom prst="rect">
              <a:avLst/>
            </a:prstGeom>
          </p:spPr>
          <p:txBody>
            <a:bodyPr lIns="50800" tIns="50800" rIns="50800" bIns="50800" rtlCol="0" anchor="ctr"/>
            <a:lstStyle/>
            <a:p>
              <a:pPr algn="ctr">
                <a:lnSpc>
                  <a:spcPts val="2659"/>
                </a:lnSpc>
                <a:spcBef>
                  <a:spcPct val="0"/>
                </a:spcBef>
              </a:pPr>
              <a:endParaRPr/>
            </a:p>
          </p:txBody>
        </p:sp>
      </p:grpSp>
      <p:sp>
        <p:nvSpPr>
          <p:cNvPr id="9" name="AutoShape 9"/>
          <p:cNvSpPr/>
          <p:nvPr/>
        </p:nvSpPr>
        <p:spPr>
          <a:xfrm>
            <a:off x="1890720" y="7639802"/>
            <a:ext cx="15031773" cy="0"/>
          </a:xfrm>
          <a:prstGeom prst="line">
            <a:avLst/>
          </a:prstGeom>
          <a:ln w="66675" cap="rnd">
            <a:solidFill>
              <a:srgbClr val="FFFFFF"/>
            </a:solidFill>
            <a:prstDash val="solid"/>
            <a:headEnd type="none" w="sm" len="sm"/>
            <a:tailEnd type="none" w="sm" len="sm"/>
          </a:ln>
        </p:spPr>
      </p:sp>
      <p:grpSp>
        <p:nvGrpSpPr>
          <p:cNvPr id="10" name="Group 10"/>
          <p:cNvGrpSpPr/>
          <p:nvPr/>
        </p:nvGrpSpPr>
        <p:grpSpPr>
          <a:xfrm>
            <a:off x="2757466" y="7045697"/>
            <a:ext cx="1121535" cy="1121535"/>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12" name="TextBox 12"/>
            <p:cNvSpPr txBox="1"/>
            <p:nvPr/>
          </p:nvSpPr>
          <p:spPr>
            <a:xfrm>
              <a:off x="76200" y="0"/>
              <a:ext cx="660400" cy="736600"/>
            </a:xfrm>
            <a:prstGeom prst="rect">
              <a:avLst/>
            </a:prstGeom>
          </p:spPr>
          <p:txBody>
            <a:bodyPr lIns="50800" tIns="50800" rIns="50800" bIns="50800" rtlCol="0" anchor="ctr"/>
            <a:lstStyle/>
            <a:p>
              <a:pPr algn="ctr">
                <a:lnSpc>
                  <a:spcPts val="5179"/>
                </a:lnSpc>
              </a:pPr>
              <a:r>
                <a:rPr lang="en-US" sz="3699">
                  <a:solidFill>
                    <a:srgbClr val="BD1F15"/>
                  </a:solidFill>
                  <a:latin typeface="Inter Bold"/>
                </a:rPr>
                <a:t>01</a:t>
              </a:r>
            </a:p>
          </p:txBody>
        </p:sp>
      </p:grpSp>
      <p:grpSp>
        <p:nvGrpSpPr>
          <p:cNvPr id="13" name="Group 13"/>
          <p:cNvGrpSpPr/>
          <p:nvPr/>
        </p:nvGrpSpPr>
        <p:grpSpPr>
          <a:xfrm>
            <a:off x="8732336" y="7079035"/>
            <a:ext cx="1121535" cy="1121535"/>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15" name="TextBox 15"/>
            <p:cNvSpPr txBox="1"/>
            <p:nvPr/>
          </p:nvSpPr>
          <p:spPr>
            <a:xfrm>
              <a:off x="76200" y="0"/>
              <a:ext cx="660400" cy="736600"/>
            </a:xfrm>
            <a:prstGeom prst="rect">
              <a:avLst/>
            </a:prstGeom>
          </p:spPr>
          <p:txBody>
            <a:bodyPr lIns="50800" tIns="50800" rIns="50800" bIns="50800" rtlCol="0" anchor="ctr"/>
            <a:lstStyle/>
            <a:p>
              <a:pPr algn="ctr">
                <a:lnSpc>
                  <a:spcPts val="5179"/>
                </a:lnSpc>
              </a:pPr>
              <a:r>
                <a:rPr lang="en-US" sz="3699">
                  <a:solidFill>
                    <a:srgbClr val="BD1F15"/>
                  </a:solidFill>
                  <a:latin typeface="Inter Bold"/>
                </a:rPr>
                <a:t>02</a:t>
              </a:r>
            </a:p>
          </p:txBody>
        </p:sp>
      </p:grpSp>
      <p:sp>
        <p:nvSpPr>
          <p:cNvPr id="16" name="TextBox 16"/>
          <p:cNvSpPr txBox="1"/>
          <p:nvPr/>
        </p:nvSpPr>
        <p:spPr>
          <a:xfrm>
            <a:off x="1143000" y="8386666"/>
            <a:ext cx="4030880" cy="503862"/>
          </a:xfrm>
          <a:prstGeom prst="rect">
            <a:avLst/>
          </a:prstGeom>
        </p:spPr>
        <p:txBody>
          <a:bodyPr lIns="0" tIns="0" rIns="0" bIns="0" rtlCol="0" anchor="t">
            <a:spAutoFit/>
          </a:bodyPr>
          <a:lstStyle/>
          <a:p>
            <a:pPr algn="ctr">
              <a:lnSpc>
                <a:spcPts val="3712"/>
              </a:lnSpc>
            </a:pPr>
            <a:r>
              <a:rPr lang="en-US" sz="3712" dirty="0">
                <a:solidFill>
                  <a:srgbClr val="FFFFFF"/>
                </a:solidFill>
                <a:latin typeface="Inter Bold"/>
              </a:rPr>
              <a:t>Triage</a:t>
            </a:r>
          </a:p>
        </p:txBody>
      </p:sp>
      <p:sp>
        <p:nvSpPr>
          <p:cNvPr id="17" name="TextBox 17"/>
          <p:cNvSpPr txBox="1"/>
          <p:nvPr/>
        </p:nvSpPr>
        <p:spPr>
          <a:xfrm>
            <a:off x="7527725" y="8391055"/>
            <a:ext cx="4030880" cy="503863"/>
          </a:xfrm>
          <a:prstGeom prst="rect">
            <a:avLst/>
          </a:prstGeom>
        </p:spPr>
        <p:txBody>
          <a:bodyPr lIns="0" tIns="0" rIns="0" bIns="0" rtlCol="0" anchor="t">
            <a:spAutoFit/>
          </a:bodyPr>
          <a:lstStyle/>
          <a:p>
            <a:pPr algn="ctr">
              <a:lnSpc>
                <a:spcPts val="3712"/>
              </a:lnSpc>
            </a:pPr>
            <a:r>
              <a:rPr lang="en-US" sz="3712">
                <a:solidFill>
                  <a:srgbClr val="FFFFFF"/>
                </a:solidFill>
                <a:latin typeface="Inter Bold"/>
              </a:rPr>
              <a:t>Prevention</a:t>
            </a:r>
          </a:p>
        </p:txBody>
      </p:sp>
      <p:sp>
        <p:nvSpPr>
          <p:cNvPr id="18" name="TextBox 18"/>
          <p:cNvSpPr txBox="1"/>
          <p:nvPr/>
        </p:nvSpPr>
        <p:spPr>
          <a:xfrm>
            <a:off x="13325777" y="8263932"/>
            <a:ext cx="3260133" cy="503863"/>
          </a:xfrm>
          <a:prstGeom prst="rect">
            <a:avLst/>
          </a:prstGeom>
        </p:spPr>
        <p:txBody>
          <a:bodyPr lIns="0" tIns="0" rIns="0" bIns="0" rtlCol="0" anchor="t">
            <a:spAutoFit/>
          </a:bodyPr>
          <a:lstStyle/>
          <a:p>
            <a:pPr algn="ctr">
              <a:lnSpc>
                <a:spcPts val="3712"/>
              </a:lnSpc>
            </a:pPr>
            <a:r>
              <a:rPr lang="en-US" sz="3712">
                <a:solidFill>
                  <a:srgbClr val="FFFFFF"/>
                </a:solidFill>
                <a:latin typeface="Inter Bold"/>
              </a:rPr>
              <a:t>Reunification</a:t>
            </a:r>
          </a:p>
        </p:txBody>
      </p:sp>
      <p:sp>
        <p:nvSpPr>
          <p:cNvPr id="19" name="TextBox 19"/>
          <p:cNvSpPr txBox="1"/>
          <p:nvPr/>
        </p:nvSpPr>
        <p:spPr>
          <a:xfrm>
            <a:off x="350241" y="814585"/>
            <a:ext cx="8550559" cy="2385835"/>
          </a:xfrm>
          <a:prstGeom prst="rect">
            <a:avLst/>
          </a:prstGeom>
        </p:spPr>
        <p:txBody>
          <a:bodyPr lIns="0" tIns="0" rIns="0" bIns="0" rtlCol="0" anchor="t">
            <a:spAutoFit/>
          </a:bodyPr>
          <a:lstStyle/>
          <a:p>
            <a:pPr algn="ctr">
              <a:lnSpc>
                <a:spcPts val="9180"/>
              </a:lnSpc>
            </a:pPr>
            <a:r>
              <a:rPr lang="en-US" sz="9180" spc="321">
                <a:solidFill>
                  <a:srgbClr val="222222"/>
                </a:solidFill>
                <a:latin typeface="Inter Bold"/>
              </a:rPr>
              <a:t>NEEDS &amp; PRIORITIES</a:t>
            </a:r>
          </a:p>
        </p:txBody>
      </p:sp>
      <p:sp>
        <p:nvSpPr>
          <p:cNvPr id="20" name="TextBox 20"/>
          <p:cNvSpPr txBox="1"/>
          <p:nvPr/>
        </p:nvSpPr>
        <p:spPr>
          <a:xfrm>
            <a:off x="1028700" y="3263168"/>
            <a:ext cx="7391935" cy="1847830"/>
          </a:xfrm>
          <a:prstGeom prst="rect">
            <a:avLst/>
          </a:prstGeom>
        </p:spPr>
        <p:txBody>
          <a:bodyPr lIns="0" tIns="0" rIns="0" bIns="0" rtlCol="0" anchor="t">
            <a:spAutoFit/>
          </a:bodyPr>
          <a:lstStyle/>
          <a:p>
            <a:pPr algn="ctr">
              <a:lnSpc>
                <a:spcPts val="3676"/>
              </a:lnSpc>
            </a:pPr>
            <a:r>
              <a:rPr lang="en-US" sz="2625">
                <a:solidFill>
                  <a:srgbClr val="222222"/>
                </a:solidFill>
                <a:latin typeface="Inter"/>
              </a:rPr>
              <a:t>Dynamics continued to cascaded with multiple lives are at stake and triage of actions are essential of safety, containment, prevention and reunification</a:t>
            </a:r>
          </a:p>
        </p:txBody>
      </p:sp>
      <p:grpSp>
        <p:nvGrpSpPr>
          <p:cNvPr id="21" name="Group 21"/>
          <p:cNvGrpSpPr/>
          <p:nvPr/>
        </p:nvGrpSpPr>
        <p:grpSpPr>
          <a:xfrm>
            <a:off x="13986708" y="7045339"/>
            <a:ext cx="1121535" cy="1121535"/>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23" name="TextBox 23"/>
            <p:cNvSpPr txBox="1"/>
            <p:nvPr/>
          </p:nvSpPr>
          <p:spPr>
            <a:xfrm>
              <a:off x="76200" y="0"/>
              <a:ext cx="660400" cy="736600"/>
            </a:xfrm>
            <a:prstGeom prst="rect">
              <a:avLst/>
            </a:prstGeom>
          </p:spPr>
          <p:txBody>
            <a:bodyPr lIns="50800" tIns="50800" rIns="50800" bIns="50800" rtlCol="0" anchor="ctr"/>
            <a:lstStyle/>
            <a:p>
              <a:pPr algn="ctr">
                <a:lnSpc>
                  <a:spcPts val="5179"/>
                </a:lnSpc>
              </a:pPr>
              <a:r>
                <a:rPr lang="en-US" sz="3699">
                  <a:solidFill>
                    <a:srgbClr val="BD1F15"/>
                  </a:solidFill>
                  <a:latin typeface="Inter Bold"/>
                </a:rPr>
                <a:t>03</a:t>
              </a:r>
            </a:p>
          </p:txBody>
        </p:sp>
      </p:grpSp>
      <p:pic>
        <p:nvPicPr>
          <p:cNvPr id="24" name="Picture 23"/>
          <p:cNvPicPr>
            <a:picLocks noChangeAspect="1"/>
          </p:cNvPicPr>
          <p:nvPr/>
        </p:nvPicPr>
        <p:blipFill>
          <a:blip r:embed="rId2"/>
          <a:stretch>
            <a:fillRect/>
          </a:stretch>
        </p:blipFill>
        <p:spPr>
          <a:xfrm>
            <a:off x="9601724" y="176210"/>
            <a:ext cx="8769968" cy="6413506"/>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E3091F8ED5AEA44962E4D3340721827" ma:contentTypeVersion="20" ma:contentTypeDescription="Create a new document." ma:contentTypeScope="" ma:versionID="1c0115722d964263e8f2fc2155bd0a68">
  <xsd:schema xmlns:xsd="http://www.w3.org/2001/XMLSchema" xmlns:xs="http://www.w3.org/2001/XMLSchema" xmlns:p="http://schemas.microsoft.com/office/2006/metadata/properties" xmlns:ns1="http://schemas.microsoft.com/sharepoint/v3" xmlns:ns2="0e4fac54-a62d-434e-a96a-2b762292c16b" xmlns:ns3="e0b45472-b695-441a-8df1-b72fbe6f52de" targetNamespace="http://schemas.microsoft.com/office/2006/metadata/properties" ma:root="true" ma:fieldsID="e4efaa357f2dd3f52882ad6185d834fb" ns1:_="" ns2:_="" ns3:_="">
    <xsd:import namespace="http://schemas.microsoft.com/sharepoint/v3"/>
    <xsd:import namespace="0e4fac54-a62d-434e-a96a-2b762292c16b"/>
    <xsd:import namespace="e0b45472-b695-441a-8df1-b72fbe6f52de"/>
    <xsd:element name="properties">
      <xsd:complexType>
        <xsd:sequence>
          <xsd:element name="documentManagement">
            <xsd:complexType>
              <xsd:all>
                <xsd:element ref="ns2:Division" minOccurs="0"/>
                <xsd:element ref="ns2:Section" minOccurs="0"/>
                <xsd:element ref="ns1:PublishingStartDate" minOccurs="0"/>
                <xsd:element ref="ns1:PublishingExpirationDate" minOccurs="0"/>
                <xsd:element ref="ns3: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10" nillable="true" ma:displayName="Scheduling Start Date" ma:description="Scheduling Start Date is a site column created by the Publishing feature. It is used to specify the date and time on which this page will first appear to site visitors." ma:internalName="PublishingStartDate">
      <xsd:simpleType>
        <xsd:restriction base="dms:Unknown"/>
      </xsd:simpleType>
    </xsd:element>
    <xsd:element name="PublishingExpirationDate" ma:index="11" nillable="true" ma:displayName="Scheduling End Date" ma:description="Scheduling End Date is a site column created by the Publishing feature. It is used to specify the date and time on which this page will no longer appear to site visitors."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0e4fac54-a62d-434e-a96a-2b762292c16b" elementFormDefault="qualified">
    <xsd:import namespace="http://schemas.microsoft.com/office/2006/documentManagement/types"/>
    <xsd:import namespace="http://schemas.microsoft.com/office/infopath/2007/PartnerControls"/>
    <xsd:element name="Division" ma:index="8" nillable="true" ma:displayName="Division" ma:format="Dropdown" ma:internalName="Division" ma:readOnly="false">
      <xsd:simpleType>
        <xsd:restriction base="dms:Choice">
          <xsd:enumeration value="Executive"/>
          <xsd:enumeration value="Disaster Recovery"/>
          <xsd:enumeration value="Preparedness, Response &amp; Interoperability"/>
          <xsd:enumeration value="Grants &amp; Administration"/>
        </xsd:restriction>
      </xsd:simpleType>
    </xsd:element>
    <xsd:element name="Section" ma:index="9" nillable="true" ma:displayName="Section" ma:format="Dropdown" ma:internalName="Section" ma:readOnly="false">
      <xsd:simpleType>
        <xsd:restriction base="dms:Choice">
          <xsd:enumeration value="Executive Office"/>
          <xsd:enumeration value="Preparedness"/>
          <xsd:enumeration value="PRI Operations"/>
          <xsd:enumeration value="Sub Recipient Monitoring"/>
          <xsd:enumeration value="Facility Management"/>
          <xsd:enumeration value="G &amp; A Management"/>
          <xsd:enumeration value="DR Process Services"/>
          <xsd:enumeration value="DR Management"/>
          <xsd:enumeration value="DR Public Assistance Grants"/>
          <xsd:enumeration value="DR Public Assistance Closeout"/>
          <xsd:enumeration value="DR Public Assistance Technical Services"/>
          <xsd:enumeration value="DR Public Assistance SALs"/>
          <xsd:enumeration value="DR Hazard Mitigation Grants"/>
          <xsd:enumeration value="DR Hazard Mitigation SALs"/>
          <xsd:enumeration value="Homeland Security Grants"/>
          <xsd:enumeration value="Recovery Grants Administration"/>
        </xsd:restriction>
      </xsd:simpleType>
    </xsd:element>
  </xsd:schema>
  <xsd:schema xmlns:xsd="http://www.w3.org/2001/XMLSchema" xmlns:xs="http://www.w3.org/2001/XMLSchema" xmlns:dms="http://schemas.microsoft.com/office/2006/documentManagement/types" xmlns:pc="http://schemas.microsoft.com/office/infopath/2007/PartnerControls" targetNamespace="e0b45472-b695-441a-8df1-b72fbe6f52de"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file>

<file path=customXml/item3.xml><?xml version="1.0" encoding="utf-8"?>
<p:properties xmlns:p="http://schemas.microsoft.com/office/2006/metadata/properties" xmlns:xsi="http://www.w3.org/2001/XMLSchema-instance" xmlns:pc="http://schemas.microsoft.com/office/infopath/2007/PartnerControls">
  <documentManagement>
    <Division xmlns="0e4fac54-a62d-434e-a96a-2b762292c16b" xsi:nil="true"/>
    <PublishingExpirationDate xmlns="http://schemas.microsoft.com/sharepoint/v3" xsi:nil="true"/>
    <PublishingStartDate xmlns="http://schemas.microsoft.com/sharepoint/v3" xsi:nil="true"/>
    <Section xmlns="0e4fac54-a62d-434e-a96a-2b762292c16b" xsi:nil="true"/>
  </documentManagement>
</p:properties>
</file>

<file path=customXml/itemProps1.xml><?xml version="1.0" encoding="utf-8"?>
<ds:datastoreItem xmlns:ds="http://schemas.openxmlformats.org/officeDocument/2006/customXml" ds:itemID="{72FCED41-391E-4545-9228-D3A0B6A0C400}"/>
</file>

<file path=customXml/itemProps2.xml><?xml version="1.0" encoding="utf-8"?>
<ds:datastoreItem xmlns:ds="http://schemas.openxmlformats.org/officeDocument/2006/customXml" ds:itemID="{3BFCB10B-01BC-498E-ADA8-70FB34BFFF71}"/>
</file>

<file path=customXml/itemProps3.xml><?xml version="1.0" encoding="utf-8"?>
<ds:datastoreItem xmlns:ds="http://schemas.openxmlformats.org/officeDocument/2006/customXml" ds:itemID="{36A0B6CD-12E0-4E2D-8A25-0DFDB7AC608C}"/>
</file>

<file path=docProps/app.xml><?xml version="1.0" encoding="utf-8"?>
<Properties xmlns="http://schemas.openxmlformats.org/officeDocument/2006/extended-properties" xmlns:vt="http://schemas.openxmlformats.org/officeDocument/2006/docPropsVTypes">
  <TotalTime>134</TotalTime>
  <Words>543</Words>
  <Application>Microsoft Office PowerPoint</Application>
  <PresentationFormat>Custom</PresentationFormat>
  <Paragraphs>102</Paragraphs>
  <Slides>12</Slides>
  <Notes>0</Notes>
  <HiddenSlides>0</HiddenSlides>
  <MMClips>3</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vt:i4>
      </vt:variant>
    </vt:vector>
  </HeadingPairs>
  <TitlesOfParts>
    <vt:vector size="17" baseType="lpstr">
      <vt:lpstr>Inter Bold</vt:lpstr>
      <vt:lpstr>Arial</vt:lpstr>
      <vt:lpstr>Calibri</vt:lpstr>
      <vt:lpstr>Inter</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 I-55 Fog 10</dc:title>
  <dc:creator>Rubby Douglas</dc:creator>
  <cp:lastModifiedBy>Rubby Douglas</cp:lastModifiedBy>
  <cp:revision>7</cp:revision>
  <dcterms:created xsi:type="dcterms:W3CDTF">2006-08-16T00:00:00Z</dcterms:created>
  <dcterms:modified xsi:type="dcterms:W3CDTF">2024-05-03T12:43:27Z</dcterms:modified>
  <dc:identifier>DAGB1xoB90Y</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0x010100AE3091F8ED5AEA44962E4D3340721827</vt:lpwstr>
  </property>
</Properties>
</file>